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4" r:id="rId6"/>
    <p:sldMasterId id="2147483736" r:id="rId7"/>
    <p:sldMasterId id="2147483748" r:id="rId8"/>
  </p:sldMasterIdLst>
  <p:notesMasterIdLst>
    <p:notesMasterId r:id="rId70"/>
  </p:notesMasterIdLst>
  <p:sldIdLst>
    <p:sldId id="257" r:id="rId9"/>
    <p:sldId id="258" r:id="rId10"/>
    <p:sldId id="259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321" r:id="rId27"/>
    <p:sldId id="320" r:id="rId28"/>
    <p:sldId id="322" r:id="rId29"/>
    <p:sldId id="323" r:id="rId30"/>
    <p:sldId id="319" r:id="rId31"/>
    <p:sldId id="327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328" r:id="rId40"/>
    <p:sldId id="308" r:id="rId41"/>
    <p:sldId id="324" r:id="rId42"/>
    <p:sldId id="299" r:id="rId43"/>
    <p:sldId id="300" r:id="rId44"/>
    <p:sldId id="288" r:id="rId45"/>
    <p:sldId id="289" r:id="rId46"/>
    <p:sldId id="290" r:id="rId47"/>
    <p:sldId id="291" r:id="rId48"/>
    <p:sldId id="301" r:id="rId49"/>
    <p:sldId id="292" r:id="rId50"/>
    <p:sldId id="293" r:id="rId51"/>
    <p:sldId id="302" r:id="rId52"/>
    <p:sldId id="303" r:id="rId53"/>
    <p:sldId id="304" r:id="rId54"/>
    <p:sldId id="305" r:id="rId55"/>
    <p:sldId id="306" r:id="rId56"/>
    <p:sldId id="294" r:id="rId57"/>
    <p:sldId id="310" r:id="rId58"/>
    <p:sldId id="295" r:id="rId59"/>
    <p:sldId id="313" r:id="rId60"/>
    <p:sldId id="314" r:id="rId61"/>
    <p:sldId id="315" r:id="rId62"/>
    <p:sldId id="316" r:id="rId63"/>
    <p:sldId id="317" r:id="rId64"/>
    <p:sldId id="318" r:id="rId65"/>
    <p:sldId id="296" r:id="rId66"/>
    <p:sldId id="309" r:id="rId67"/>
    <p:sldId id="326" r:id="rId68"/>
    <p:sldId id="32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31"/>
  </p:normalViewPr>
  <p:slideViewPr>
    <p:cSldViewPr>
      <p:cViewPr varScale="1">
        <p:scale>
          <a:sx n="56" d="100"/>
          <a:sy n="56" d="100"/>
        </p:scale>
        <p:origin x="14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3AB90-828D-3B42-80A1-86637D37739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25EDC-473E-8047-878E-2B221B461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6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Prompt</a:t>
            </a:r>
            <a:r>
              <a:rPr lang="en-US" baseline="0" dirty="0"/>
              <a:t> students to ask for assistance if they do not have the Plate Tectonics 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5EDC-473E-8047-878E-2B221B461A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6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5EDC-473E-8047-878E-2B221B461A9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FB707F-ABBF-449E-BE1F-9169157229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8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0184-CAD3-4C60-A998-48609C031E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2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9888-93F6-44AE-A9AD-C182DD6F20D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0 w 1722"/>
                <a:gd name="T1" fmla="*/ 60 h 66"/>
                <a:gd name="T2" fmla="*/ 1710 w 1722"/>
                <a:gd name="T3" fmla="*/ 54 h 66"/>
                <a:gd name="T4" fmla="*/ 0 w 1722"/>
                <a:gd name="T5" fmla="*/ 0 h 66"/>
                <a:gd name="T6" fmla="*/ 0 w 1722"/>
                <a:gd name="T7" fmla="*/ 42 h 66"/>
                <a:gd name="T8" fmla="*/ 1710 w 1722"/>
                <a:gd name="T9" fmla="*/ 60 h 66"/>
                <a:gd name="T10" fmla="*/ 1710 w 1722"/>
                <a:gd name="T11" fmla="*/ 6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9 w 975"/>
                <a:gd name="T1" fmla="*/ 48 h 101"/>
                <a:gd name="T2" fmla="*/ 96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9 w 975"/>
                <a:gd name="T9" fmla="*/ 48 h 101"/>
                <a:gd name="T10" fmla="*/ 96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9 w 2141"/>
                <a:gd name="T7" fmla="*/ 0 h 198"/>
                <a:gd name="T8" fmla="*/ 212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4 w 2517"/>
                <a:gd name="T1" fmla="*/ 276 h 276"/>
                <a:gd name="T2" fmla="*/ 2499 w 2517"/>
                <a:gd name="T3" fmla="*/ 204 h 276"/>
                <a:gd name="T4" fmla="*/ 2242 w 2517"/>
                <a:gd name="T5" fmla="*/ 0 h 276"/>
                <a:gd name="T6" fmla="*/ 0 w 2517"/>
                <a:gd name="T7" fmla="*/ 276 h 276"/>
                <a:gd name="T8" fmla="*/ 2164 w 2517"/>
                <a:gd name="T9" fmla="*/ 276 h 276"/>
                <a:gd name="T10" fmla="*/ 216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3 w 729"/>
                <a:gd name="T7" fmla="*/ 240 h 240"/>
                <a:gd name="T8" fmla="*/ 72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3 w 729"/>
                <a:gd name="T1" fmla="*/ 318 h 318"/>
                <a:gd name="T2" fmla="*/ 72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3 w 729"/>
                <a:gd name="T9" fmla="*/ 318 h 318"/>
                <a:gd name="T10" fmla="*/ 72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1A9A-1BAF-42AB-B2B1-ABE3A5062F7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7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13FC-15B4-4D01-B4C7-18C93383556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1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D6F-2E1F-453A-92DF-1886FA108DA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8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81D8-21A1-4FDF-9476-6232E0912B4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3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FAA8-F734-4285-8905-C90FCFFC4FF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431E4-6C21-4F56-BF4E-DA70A77C1D0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11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37E4-60EB-4C36-8C4A-8589BA8E37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6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278A6-DFC8-47D7-9536-25746AFD4F2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5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0598-71BA-475D-B73E-B297C634C7C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2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C9AA-325C-4BB6-BE61-7A04E546A5C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28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D73A-678B-4720-86ED-4A04BD7D760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64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FE99-75B1-4D5F-A1D1-A807C15547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53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C5E5-5502-4EAA-96DF-E6D9265028D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7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CBE7-593D-40AC-907C-504F5433E42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13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1EF2-E4AC-4BE7-A9F6-11DD3E1EAB2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10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4B51-1757-424D-8729-9BE0235E5B9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8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529A-9254-41D8-BD22-5B773BB39F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90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FDE5F-5FC2-4B12-A930-5B0B52D7EEC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EB57C-6BF3-4491-B819-EBFF3B05177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9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2226-1CCB-4E66-8B9A-46418A3FE26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7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7D669-711E-4F2F-B7A4-BADF5DEA332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02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0617-2F5C-4AF1-AB6A-25F7DB45599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63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0BBB3-1A60-4F67-93F8-D2947F980D3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60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F4DE-9627-4747-A5C7-37BEC3787D8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8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D8DEC-610B-4AE4-8B14-EE35B73109D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1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BA29-160B-47F6-866F-E4386CF243C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1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0533B-09DE-4F0E-88BE-4FCFE4572BC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08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137A-656C-434E-9F5C-95FA98E21F0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95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F1CD-C5BE-4A5F-A80B-E4D59A73871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89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B9E4-A0D8-4EA8-8797-E0CEE5B8E67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DCB0-784E-4180-8C63-18F82E49770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23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0789-BD17-4758-B308-5D61C26961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84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E585E-37FF-4814-B07D-120427648B2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95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49563-92D8-4182-8974-36CC949C478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45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0C2E-EFD4-46CD-AE4A-2B043CC8697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2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A15D-DDCA-4AF3-971D-BB3C7632B1B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48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65 h 1906"/>
                <a:gd name="T4" fmla="*/ 6111 w 5740"/>
                <a:gd name="T5" fmla="*/ 465 h 1906"/>
                <a:gd name="T6" fmla="*/ 611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67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867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A807ABC-2F60-4A50-B25C-F75D64955443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9890FFF-A2F9-43C8-9692-88BF2B2DF03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43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A686F-1640-4011-B51A-B23A8AE8CDCA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A708E-5BEB-42DD-984C-3FA5C320F05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55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62FB6-C9C4-4F01-A0B7-8933AEED1895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23989-83CB-43B8-8FE9-56AAF253FB8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6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15A04-523A-4BF1-8D50-1D9B70B38DBA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0BE2F-224C-4170-8955-3DFA80247E2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99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0D79C-3E3B-4A96-9D60-86BAC0D53074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E583F-B2A0-4660-A7F3-AAB816F6F4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6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4155B-3FA7-4EBB-AFDB-552FCDEFA1E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15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B6E4A-FB28-41CA-AAD7-ED311C44D929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E6150-583A-4E00-8943-C3A206B1B7F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70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1BBB9-3EBC-483E-A728-96E657A8FECF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9A43B-F2F6-4CF0-B26C-466BCFAFACA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01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B0B4C-C028-4386-BD78-507E679A80E2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1C50B-5FCD-46EB-9D57-B926EB4F676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22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198E4-C7C3-4E41-87F4-2659D09A8CF9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51868-F17C-4AFD-97D2-91125C94AA2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43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9D360-30E9-40B4-A649-D0E5B85248A7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68EFC-D7A7-4DC2-B267-5ABA1A2301E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21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A92C2-1850-4F8D-818C-7DC505C338AA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8E4A0-56FD-4372-B2C3-7EF908ACB42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77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0CCEA-AD05-43D3-92BB-EB65693AFA7D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836AD-3254-483C-9211-A4232065D98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43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9ABD2-8F25-4961-B92B-A03F15729055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5D92-57E7-4DFB-A457-6FB15067CA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6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76F0A-07D4-47FF-834E-79B155E347AF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70904-2CE2-4129-9325-F6E92653558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11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8F093-76F6-47B5-BE30-0935708B9ED5}" type="datetime1">
              <a:rPr lang="en-US" altLang="en-US">
                <a:solidFill>
                  <a:srgbClr val="FFFFFF"/>
                </a:solidFill>
              </a:rPr>
              <a:pPr/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4F910-1E27-452E-97A1-EBB72143177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99B3-587C-41F8-B1C9-1ADCC3170F3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24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grpSp>
          <p:nvGrpSpPr>
            <p:cNvPr id="72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EAFB13-11BB-40D7-ADF2-163667290D3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94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53AD5-292E-4284-B428-DC8510317B9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79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A255-54A9-4641-B203-C0285F7B98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92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DA56E-0A9A-4DE0-AC4F-29018C1DBE0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3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E1BD8-4C28-4036-BE36-DF66F5778B8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076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A8EB-A801-4B94-90F3-5BB2E04758F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66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EF46-49AC-428B-BE8A-22B67259BB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2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DB9B-1E70-4DDE-B701-597D2A6C312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87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CF09-0BAA-4A08-9BED-8220FC0AA81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435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AC90E-C8A7-4D4E-B72B-047133B7C46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8277-0040-41CD-8872-F4547D621F0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09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5C811-2C60-4193-8892-0679C0F4BA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33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2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A7E852-9D92-422C-B92C-EE84E1421D1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3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3CD77-739F-4B22-8A94-3C27BE7E536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8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8D1E8-0098-4252-89DF-8B32F039C0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3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B419E-91C8-43D4-BAF8-9397F39CF1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64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114F6-A9BC-4717-BCDF-A484E6F3B7E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12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63885-2866-4590-9DF2-5E3AE52978B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60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E8678-11DA-41CC-9B2E-DC9E74C91D3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6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81042-F1CA-43E0-AB04-A723DF934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974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D7A90-C809-4225-AA29-82A5938755B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7540-C721-4AB9-9A1E-86EF1C06D3F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92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36EC-C6DF-4DBB-831A-FA38EDE111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4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885E-3451-453F-92EC-417718268F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61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2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4CF87C-2D73-4553-8ECE-C88E8C32930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212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6B2E-67E4-4B70-A672-33018AE7C2A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198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176EB-AE90-4FD7-BF0F-496753608B7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7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92F13-6C8D-4E12-A544-47D398A16A7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89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555C6-61D6-49C1-A0EC-D96F8004650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8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5369-0E2A-48EA-BA77-DADB0A0CFFF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74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CB75C-BA76-4C5A-8949-E86D32ECA4C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6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D6E4-B53B-444D-BEE8-626B3C3C108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9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60E90-669A-42C4-ADF0-13223BD52D6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23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DA225-89CA-402F-8EDB-6CF1A87653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397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32EB5-CC3F-4410-A23D-0B78FE48883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77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A6117-F7CE-4862-9830-DF60E4DCCBF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0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E4A7E-49C7-4827-8041-9D79383326AB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449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0 w 1722"/>
                <a:gd name="T1" fmla="*/ 60 h 66"/>
                <a:gd name="T2" fmla="*/ 1710 w 1722"/>
                <a:gd name="T3" fmla="*/ 54 h 66"/>
                <a:gd name="T4" fmla="*/ 0 w 1722"/>
                <a:gd name="T5" fmla="*/ 0 h 66"/>
                <a:gd name="T6" fmla="*/ 0 w 1722"/>
                <a:gd name="T7" fmla="*/ 42 h 66"/>
                <a:gd name="T8" fmla="*/ 1710 w 1722"/>
                <a:gd name="T9" fmla="*/ 60 h 66"/>
                <a:gd name="T10" fmla="*/ 1710 w 1722"/>
                <a:gd name="T11" fmla="*/ 6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9 w 975"/>
                <a:gd name="T1" fmla="*/ 48 h 101"/>
                <a:gd name="T2" fmla="*/ 96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9 w 975"/>
                <a:gd name="T9" fmla="*/ 48 h 101"/>
                <a:gd name="T10" fmla="*/ 96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9 w 2141"/>
                <a:gd name="T7" fmla="*/ 0 h 198"/>
                <a:gd name="T8" fmla="*/ 212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4 w 2517"/>
                <a:gd name="T1" fmla="*/ 276 h 276"/>
                <a:gd name="T2" fmla="*/ 2499 w 2517"/>
                <a:gd name="T3" fmla="*/ 204 h 276"/>
                <a:gd name="T4" fmla="*/ 2242 w 2517"/>
                <a:gd name="T5" fmla="*/ 0 h 276"/>
                <a:gd name="T6" fmla="*/ 0 w 2517"/>
                <a:gd name="T7" fmla="*/ 276 h 276"/>
                <a:gd name="T8" fmla="*/ 2164 w 2517"/>
                <a:gd name="T9" fmla="*/ 276 h 276"/>
                <a:gd name="T10" fmla="*/ 216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3 w 729"/>
                <a:gd name="T7" fmla="*/ 240 h 240"/>
                <a:gd name="T8" fmla="*/ 72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3 w 729"/>
                <a:gd name="T1" fmla="*/ 318 h 318"/>
                <a:gd name="T2" fmla="*/ 72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3 w 729"/>
                <a:gd name="T9" fmla="*/ 318 h 318"/>
                <a:gd name="T10" fmla="*/ 72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8AEE8-97FC-44BD-A96F-E6594D6C630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975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0D35E-A68C-4EE0-9DD2-FD2CF55B051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455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C4AA1-0757-4D2A-A0E7-157C2BA004E9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437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AE0790-E954-44B6-8F27-9EC40A8AD7CF}" type="datetime1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6/12/2019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198CF-4C41-4C31-A4B1-5B649642641C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57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57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57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57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57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65 h 1906"/>
                <a:gd name="T4" fmla="*/ 6111 w 5740"/>
                <a:gd name="T5" fmla="*/ 465 h 1906"/>
                <a:gd name="T6" fmla="*/ 611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57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5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5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5398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FFFFFF"/>
                </a:solidFill>
              </a:endParaRPr>
            </a:p>
          </p:txBody>
        </p:sp>
        <p:grpSp>
          <p:nvGrpSpPr>
            <p:cNvPr id="61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69E50-AAD8-49D0-8E94-780DD8D964A1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463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1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E4A4F5-197B-4123-BCA1-6DC76C5EEB0E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86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1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20005E-C406-4617-8144-5EFFE891A809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36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PLATE TECTONICS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James Trefil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Clarence J Robinson Professor of Physics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26957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5532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867382"/>
            <a:ext cx="348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       FROST LINE</a:t>
            </a:r>
          </a:p>
          <a:p>
            <a:r>
              <a:rPr lang="en-US" dirty="0">
                <a:solidFill>
                  <a:srgbClr val="FFFFFF"/>
                </a:solidFill>
              </a:rPr>
              <a:t>TEMPERATURE 32 DEGREES </a:t>
            </a:r>
          </a:p>
        </p:txBody>
      </p:sp>
      <p:sp>
        <p:nvSpPr>
          <p:cNvPr id="4" name="Arrow: Down 3"/>
          <p:cNvSpPr/>
          <p:nvPr/>
        </p:nvSpPr>
        <p:spPr bwMode="auto">
          <a:xfrm rot="20088146">
            <a:off x="3072884" y="2368807"/>
            <a:ext cx="228599" cy="883919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799" y="265837"/>
            <a:ext cx="4942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4.5 BILLION YEARS AGO</a:t>
            </a:r>
          </a:p>
        </p:txBody>
      </p:sp>
    </p:spTree>
    <p:extLst>
      <p:ext uri="{BB962C8B-B14F-4D97-AF65-F5344CB8AC3E}">
        <p14:creationId xmlns:p14="http://schemas.microsoft.com/office/powerpoint/2010/main" val="28717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962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5943600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PLANETESIMALS</a:t>
            </a:r>
          </a:p>
        </p:txBody>
      </p:sp>
    </p:spTree>
    <p:extLst>
      <p:ext uri="{BB962C8B-B14F-4D97-AF65-F5344CB8AC3E}">
        <p14:creationId xmlns:p14="http://schemas.microsoft.com/office/powerpoint/2010/main" val="139807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3152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5724" y="5943599"/>
            <a:ext cx="323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PROTOPLANET</a:t>
            </a:r>
          </a:p>
        </p:txBody>
      </p:sp>
    </p:spTree>
    <p:extLst>
      <p:ext uri="{BB962C8B-B14F-4D97-AF65-F5344CB8AC3E}">
        <p14:creationId xmlns:p14="http://schemas.microsoft.com/office/powerpoint/2010/main" val="5612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4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10473BB2-B16C-4FA1-9579-C726C9DFDC28}" type="datetime1"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pPr eaLnBrk="1" hangingPunct="1"/>
              <a:t>6/12/2019</a:t>
            </a:fld>
            <a:endParaRPr lang="en-US" altLang="en-US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fld id="{6B6932FF-B280-4A1B-B830-A5228775B298}" type="slidenum"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pPr algn="ctr" eaLnBrk="1" hangingPunct="1"/>
              <a:t>14</a:t>
            </a:fld>
            <a:endParaRPr lang="en-US" altLang="en-US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5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Escaped Planets – Hubble Photo of Planet escaping from its primary star.</a:t>
            </a:r>
          </a:p>
        </p:txBody>
      </p:sp>
      <p:pic>
        <p:nvPicPr>
          <p:cNvPr id="90116" name="Picture 3" descr="hubble%20possible%20exoplanet1998-19-a-full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20687381">
            <a:off x="2868168" y="3810000"/>
            <a:ext cx="484632" cy="1740408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COLLAPSING DUST CLOUD</a:t>
            </a:r>
          </a:p>
          <a:p>
            <a:pPr marL="0" indent="0" algn="ctr">
              <a:buNone/>
            </a:pPr>
            <a:r>
              <a:rPr lang="en-US" dirty="0"/>
              <a:t>PLANETESIMALS</a:t>
            </a:r>
          </a:p>
          <a:p>
            <a:pPr marL="0" indent="0" algn="ctr">
              <a:buNone/>
            </a:pPr>
            <a:r>
              <a:rPr lang="en-US" dirty="0"/>
              <a:t>PROTOPLANETS</a:t>
            </a:r>
          </a:p>
          <a:p>
            <a:pPr marL="0" indent="0" algn="ctr">
              <a:buNone/>
            </a:pPr>
            <a:r>
              <a:rPr lang="en-US" dirty="0"/>
              <a:t>COSMIC POOL GAME</a:t>
            </a:r>
          </a:p>
          <a:p>
            <a:pPr marL="0" indent="0" algn="ctr">
              <a:buNone/>
            </a:pPr>
            <a:r>
              <a:rPr lang="en-US" dirty="0"/>
              <a:t>CURRENT SOLAR SYSTEM</a:t>
            </a:r>
          </a:p>
        </p:txBody>
      </p:sp>
    </p:spTree>
    <p:extLst>
      <p:ext uri="{BB962C8B-B14F-4D97-AF65-F5344CB8AC3E}">
        <p14:creationId xmlns:p14="http://schemas.microsoft.com/office/powerpoint/2010/main" val="27002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1796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172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9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426464"/>
            <a:ext cx="5760720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7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36" y="995247"/>
            <a:ext cx="4649235" cy="3813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30" y="1806806"/>
            <a:ext cx="3276600" cy="3103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97007"/>
            <a:ext cx="2438400" cy="759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659" y="4939573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studying the remnant magnetizations in ancient meteorites, an MIT team has determined that the solar nebula — the vast of disc of gas and dust that ultimately gave rise to the solar system — lasted around 3 to 4 million years.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row: Up 9"/>
          <p:cNvSpPr/>
          <p:nvPr/>
        </p:nvSpPr>
        <p:spPr bwMode="auto">
          <a:xfrm rot="3013352">
            <a:off x="3595503" y="3253877"/>
            <a:ext cx="673141" cy="20181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260834">
            <a:off x="2941822" y="4029447"/>
            <a:ext cx="209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Drag and drop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971" y="1352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Question 1 – How was the Earth formed?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Building an argument in sInvestigator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07644" y="3770022"/>
            <a:ext cx="3286168" cy="273921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As you drag the text, two squares are displayed, a green one (for favoring evidence), and a red one (for disfavoring evidence).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Drop the text on the corresponding square. 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The evidence is now associated with the hypothesis.</a:t>
            </a:r>
          </a:p>
        </p:txBody>
      </p:sp>
    </p:spTree>
    <p:extLst>
      <p:ext uri="{BB962C8B-B14F-4D97-AF65-F5344CB8AC3E}">
        <p14:creationId xmlns:p14="http://schemas.microsoft.com/office/powerpoint/2010/main" val="41411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/>
              <a:t>HOW DID THE EARTH FORM?</a:t>
            </a:r>
          </a:p>
        </p:txBody>
      </p:sp>
    </p:spTree>
    <p:extLst>
      <p:ext uri="{BB962C8B-B14F-4D97-AF65-F5344CB8AC3E}">
        <p14:creationId xmlns:p14="http://schemas.microsoft.com/office/powerpoint/2010/main" val="424078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19524"/>
            <a:ext cx="3276600" cy="3103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7" y="3125918"/>
            <a:ext cx="2438400" cy="7595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874" y="14204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Lifetime of solar nebula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http://news.mit.edu/2017/scientists-estimate-solar-nebulas-lifetime-0209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91329" y="4527338"/>
            <a:ext cx="3004164" cy="209288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a title and a URL to the evidence item.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Save edited evidence item.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Evaluate relevance and credibility.</a:t>
            </a:r>
          </a:p>
        </p:txBody>
      </p:sp>
      <p:sp>
        <p:nvSpPr>
          <p:cNvPr id="13" name="Arrow: Up 12"/>
          <p:cNvSpPr/>
          <p:nvPr/>
        </p:nvSpPr>
        <p:spPr bwMode="auto">
          <a:xfrm rot="5400000">
            <a:off x="4810251" y="1748397"/>
            <a:ext cx="160807" cy="1219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row: Up 11"/>
          <p:cNvSpPr/>
          <p:nvPr/>
        </p:nvSpPr>
        <p:spPr bwMode="auto">
          <a:xfrm rot="5400000">
            <a:off x="4816921" y="938570"/>
            <a:ext cx="147466" cy="1219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504709" y="3703701"/>
            <a:ext cx="810491" cy="424677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971" y="1352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Question 1 – How was the Earth formed?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Building an argument in sInvestigator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09" y="2832007"/>
            <a:ext cx="2835676" cy="2412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255" y="947426"/>
            <a:ext cx="3495238" cy="3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11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971" y="1352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Question 1 – How was the Earth formed?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Building an argument in sInvestigator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257800"/>
            <a:ext cx="8436587" cy="90794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You may also create evidence within the Evidence Assistant.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</a:rPr>
              <a:t> Drag onto hypothesis.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84" y="1295400"/>
            <a:ext cx="8654802" cy="3554831"/>
          </a:xfrm>
          <a:prstGeom prst="rect">
            <a:avLst/>
          </a:prstGeom>
        </p:spPr>
      </p:pic>
      <p:sp>
        <p:nvSpPr>
          <p:cNvPr id="13" name="Arrow: Up 12"/>
          <p:cNvSpPr/>
          <p:nvPr/>
        </p:nvSpPr>
        <p:spPr bwMode="auto">
          <a:xfrm rot="14252646">
            <a:off x="5203328" y="2320891"/>
            <a:ext cx="673141" cy="2594291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653333">
            <a:off x="4608866" y="3345502"/>
            <a:ext cx="209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Drag and drop text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635852" y="4483144"/>
            <a:ext cx="762000" cy="380581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23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971" y="33934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Attach the evidence from the MIT News article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971" y="6019800"/>
            <a:ext cx="8719522" cy="4001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Search the internet using 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MIT News solar nebula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to find the evidence.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86" y="2302161"/>
            <a:ext cx="6059570" cy="35498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992513" y="2237066"/>
            <a:ext cx="609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971" y="964861"/>
            <a:ext cx="8719522" cy="116955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Launch sInvestigator.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Click to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open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the Knowledge System Workspace Manager. 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Select the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Plate Tectonics – student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KB.</a:t>
            </a:r>
          </a:p>
        </p:txBody>
      </p:sp>
    </p:spTree>
    <p:extLst>
      <p:ext uri="{BB962C8B-B14F-4D97-AF65-F5344CB8AC3E}">
        <p14:creationId xmlns:p14="http://schemas.microsoft.com/office/powerpoint/2010/main" val="346407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34" y="1048640"/>
            <a:ext cx="6760301" cy="35647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523" y="4817781"/>
            <a:ext cx="8719522" cy="127727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relevance and credibility.</a:t>
            </a:r>
            <a:r>
              <a:rPr lang="en-US" altLang="en-US" sz="2400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to consider author competence, objectivity, &amp; publisher reputation. 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71" y="33934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Attach the evidence from the MIT News article</a:t>
            </a:r>
          </a:p>
        </p:txBody>
      </p:sp>
    </p:spTree>
    <p:extLst>
      <p:ext uri="{BB962C8B-B14F-4D97-AF65-F5344CB8AC3E}">
        <p14:creationId xmlns:p14="http://schemas.microsoft.com/office/powerpoint/2010/main" val="346880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34" y="1048640"/>
            <a:ext cx="6760301" cy="35647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523" y="4817781"/>
            <a:ext cx="8719522" cy="1723549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at least one item of evidence for each </a:t>
            </a:r>
            <a:r>
              <a:rPr lang="en-US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subhypothesis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to consider author competence, objectivity, &amp;   publisher reputation. 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may be multiple items of evidence within a single article.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71" y="33934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Search for additional evidence for Question 1</a:t>
            </a:r>
          </a:p>
        </p:txBody>
      </p:sp>
    </p:spTree>
    <p:extLst>
      <p:ext uri="{BB962C8B-B14F-4D97-AF65-F5344CB8AC3E}">
        <p14:creationId xmlns:p14="http://schemas.microsoft.com/office/powerpoint/2010/main" val="177065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/>
              <a:t>WHAT DRIVES CHANGES IN THE EARTH’S SURFACE?</a:t>
            </a:r>
          </a:p>
        </p:txBody>
      </p:sp>
    </p:spTree>
    <p:extLst>
      <p:ext uri="{BB962C8B-B14F-4D97-AF65-F5344CB8AC3E}">
        <p14:creationId xmlns:p14="http://schemas.microsoft.com/office/powerpoint/2010/main" val="1673363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4419600"/>
            <a:ext cx="6152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OLD IS A MOUNTAIN?</a:t>
            </a:r>
          </a:p>
        </p:txBody>
      </p:sp>
    </p:spTree>
    <p:extLst>
      <p:ext uri="{BB962C8B-B14F-4D97-AF65-F5344CB8AC3E}">
        <p14:creationId xmlns:p14="http://schemas.microsoft.com/office/powerpoint/2010/main" val="640002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0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0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BUT THE EARTH IS 4.5 BILLION YEARS OLD</a:t>
            </a:r>
          </a:p>
          <a:p>
            <a:pPr marL="0" indent="0" algn="ctr">
              <a:buNone/>
            </a:pPr>
            <a:r>
              <a:rPr lang="en-US" sz="4400" dirty="0"/>
              <a:t>HOW ARE </a:t>
            </a:r>
            <a:r>
              <a:rPr lang="en-US" sz="4400"/>
              <a:t>NEW MOUNTAINS </a:t>
            </a:r>
            <a:r>
              <a:rPr lang="en-US" sz="4400" dirty="0"/>
              <a:t>FORMED?</a:t>
            </a:r>
          </a:p>
        </p:txBody>
      </p:sp>
    </p:spTree>
    <p:extLst>
      <p:ext uri="{BB962C8B-B14F-4D97-AF65-F5344CB8AC3E}">
        <p14:creationId xmlns:p14="http://schemas.microsoft.com/office/powerpoint/2010/main" val="1192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20154308">
            <a:off x="2494258" y="1415796"/>
            <a:ext cx="484632" cy="97840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PLATE TECTONICS</a:t>
            </a:r>
          </a:p>
        </p:txBody>
      </p:sp>
    </p:spTree>
    <p:extLst>
      <p:ext uri="{BB962C8B-B14F-4D97-AF65-F5344CB8AC3E}">
        <p14:creationId xmlns:p14="http://schemas.microsoft.com/office/powerpoint/2010/main" val="4282668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14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77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144" y="4724398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Right click on Topic and select ”Add Inquiry”.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Right click on Inquiry and select ”Add Competing Hypothesis”.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00"/>
                </a:solidFill>
              </a:rPr>
              <a:t>Attach favoring or disfavoring evidence.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00"/>
                </a:solidFill>
              </a:rPr>
              <a:t>Evaluate relevance and credibility.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75970" y="135217"/>
            <a:ext cx="863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Question 2 – What drives changes in the Earth’s Service?</a:t>
            </a:r>
          </a:p>
          <a:p>
            <a:pPr algn="ctr"/>
            <a:r>
              <a:rPr lang="en-US" sz="2400" b="1" dirty="0"/>
              <a:t>Building an argument in sInvestigator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5" y="1219199"/>
            <a:ext cx="4728075" cy="27774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13" y="1216742"/>
            <a:ext cx="1862288" cy="6433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25" y="1217970"/>
            <a:ext cx="6544888" cy="277993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763143" y="2362200"/>
            <a:ext cx="3564353" cy="685800"/>
            <a:chOff x="2590800" y="1301750"/>
            <a:chExt cx="4267200" cy="10033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1301750"/>
              <a:ext cx="4267200" cy="10033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 bwMode="auto">
            <a:xfrm>
              <a:off x="3581400" y="1473200"/>
              <a:ext cx="3124200" cy="355600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48" y="1117685"/>
            <a:ext cx="6873971" cy="36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144" y="4724398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Right click on Topic and select ”Add Inquiry”.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Right click on Inquiry and select ”Add Competing Hypothesis”.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Attach favoring or disfavoring evidence.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Evaluate relevance and credibility.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75970" y="135217"/>
            <a:ext cx="863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Question 2 – What drives changes in the Earth’s Service?</a:t>
            </a:r>
          </a:p>
          <a:p>
            <a:pPr algn="ctr"/>
            <a:r>
              <a:rPr lang="en-US" sz="2400" b="1" dirty="0"/>
              <a:t>Building an argument in sInvestigator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42975"/>
            <a:ext cx="6397046" cy="33843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00669" y="1381494"/>
            <a:ext cx="3564353" cy="575318"/>
            <a:chOff x="469900" y="266700"/>
            <a:chExt cx="4673600" cy="838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2689" b="62500"/>
            <a:stretch/>
          </p:blipFill>
          <p:spPr>
            <a:xfrm>
              <a:off x="469900" y="266700"/>
              <a:ext cx="4673600" cy="8382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 bwMode="auto">
            <a:xfrm>
              <a:off x="2590800" y="381000"/>
              <a:ext cx="1828800" cy="609600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51046" y="3048000"/>
            <a:ext cx="3564353" cy="685800"/>
            <a:chOff x="2590800" y="1301750"/>
            <a:chExt cx="4267200" cy="1003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1301750"/>
              <a:ext cx="4267200" cy="10033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3581400" y="1473200"/>
              <a:ext cx="3124200" cy="355600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983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144" y="4724398"/>
            <a:ext cx="6195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You may also drag and drop from the Argument Assistant to create the inquiry and the hypotheses.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70" y="135217"/>
            <a:ext cx="863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Question 2 – What drives changes in the Earth’s Service?</a:t>
            </a:r>
          </a:p>
          <a:p>
            <a:pPr algn="ctr"/>
            <a:r>
              <a:rPr lang="en-US" sz="2400" b="1" dirty="0"/>
              <a:t>Building an argument in sInvestigator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0" y="1447800"/>
            <a:ext cx="5675086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55" y="1066800"/>
            <a:ext cx="2209800" cy="4309109"/>
          </a:xfrm>
          <a:prstGeom prst="rect">
            <a:avLst/>
          </a:prstGeom>
        </p:spPr>
      </p:pic>
      <p:sp>
        <p:nvSpPr>
          <p:cNvPr id="14" name="Arrow: Up 13"/>
          <p:cNvSpPr/>
          <p:nvPr/>
        </p:nvSpPr>
        <p:spPr bwMode="auto">
          <a:xfrm rot="14252646">
            <a:off x="6013677" y="1375069"/>
            <a:ext cx="673141" cy="228701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653333">
            <a:off x="5662809" y="2166497"/>
            <a:ext cx="183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3919888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HOW DOES PLATE TECTONICS SHAPE THE EARTH?</a:t>
            </a:r>
          </a:p>
        </p:txBody>
      </p:sp>
    </p:spTree>
    <p:extLst>
      <p:ext uri="{BB962C8B-B14F-4D97-AF65-F5344CB8AC3E}">
        <p14:creationId xmlns:p14="http://schemas.microsoft.com/office/powerpoint/2010/main" val="558380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DIVERGING BOUNDARIES</a:t>
            </a:r>
          </a:p>
        </p:txBody>
      </p:sp>
    </p:spTree>
    <p:extLst>
      <p:ext uri="{BB962C8B-B14F-4D97-AF65-F5344CB8AC3E}">
        <p14:creationId xmlns:p14="http://schemas.microsoft.com/office/powerpoint/2010/main" val="1959369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1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4" name="Picture 4" descr="fi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477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38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553200" cy="5029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949196" y="2590800"/>
            <a:ext cx="978408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969264"/>
            <a:ext cx="4393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MID ATLANTIC RIDGE</a:t>
            </a:r>
          </a:p>
        </p:txBody>
      </p:sp>
    </p:spTree>
    <p:extLst>
      <p:ext uri="{BB962C8B-B14F-4D97-AF65-F5344CB8AC3E}">
        <p14:creationId xmlns:p14="http://schemas.microsoft.com/office/powerpoint/2010/main" val="14545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695706"/>
            <a:ext cx="9144000" cy="592378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1248406">
            <a:off x="5410200" y="3048000"/>
            <a:ext cx="484632" cy="97840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5867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9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400" dirty="0"/>
              <a:t>CONVERGING BOUNDARIES</a:t>
            </a:r>
          </a:p>
        </p:txBody>
      </p:sp>
    </p:spTree>
    <p:extLst>
      <p:ext uri="{BB962C8B-B14F-4D97-AF65-F5344CB8AC3E}">
        <p14:creationId xmlns:p14="http://schemas.microsoft.com/office/powerpoint/2010/main" val="2429242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6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553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40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172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36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477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7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162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22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248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74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TRANSFORM FAULT BOUNDARY</a:t>
            </a:r>
          </a:p>
        </p:txBody>
      </p:sp>
    </p:spTree>
    <p:extLst>
      <p:ext uri="{BB962C8B-B14F-4D97-AF65-F5344CB8AC3E}">
        <p14:creationId xmlns:p14="http://schemas.microsoft.com/office/powerpoint/2010/main" val="54110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912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409" y="5816025"/>
            <a:ext cx="5157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PIERRE-SIMON LAPLACE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            1749-1827</a:t>
            </a:r>
          </a:p>
        </p:txBody>
      </p:sp>
    </p:spTree>
    <p:extLst>
      <p:ext uri="{BB962C8B-B14F-4D97-AF65-F5344CB8AC3E}">
        <p14:creationId xmlns:p14="http://schemas.microsoft.com/office/powerpoint/2010/main" val="3393520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igure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44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791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649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rystal-sp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955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003-09-SF_Earthqu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781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828800" y="2438400"/>
            <a:ext cx="1219200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1906</a:t>
            </a:r>
          </a:p>
        </p:txBody>
      </p:sp>
    </p:spTree>
    <p:extLst>
      <p:ext uri="{BB962C8B-B14F-4D97-AF65-F5344CB8AC3E}">
        <p14:creationId xmlns:p14="http://schemas.microsoft.com/office/powerpoint/2010/main" val="2522540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anfrancisco_earthquake_63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43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47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66215-004-497C49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34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47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anFranHouses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858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866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F_pic_home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172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38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rystal-sp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44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471" y="228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Add a third inquiry and hypotheses to the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sInvestigator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argument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510" y="4648200"/>
            <a:ext cx="8458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 favoring or disfavoring evidence.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relevance and credibility.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76054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9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ea typeface="ＭＳ Ｐゴシック" pitchFamily="34" charset="-128"/>
              </a:rPr>
              <a:t>The Nebular Hypothesis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4725"/>
            <a:ext cx="8686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 flipH="1">
            <a:off x="9098280" y="990600"/>
            <a:ext cx="45719" cy="4648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01893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471" y="757297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Submit one Plate Tectonics KB for your group on Blackboard under the “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sInvestigator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Assignments” tab</a:t>
            </a:r>
          </a:p>
          <a:p>
            <a:pPr algn="ctr"/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04" y="2851355"/>
            <a:ext cx="8270333" cy="1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40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471" y="38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Exit Ticket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671" y="1371600"/>
            <a:ext cx="845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one thing you understand better using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sInvestigator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today?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one question you still have related to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sInvestigator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  <p:pic>
        <p:nvPicPr>
          <p:cNvPr id="5" name="Picture 4" descr="time frame in which &lt;strong&gt;feedback&lt;/strong&gt; is assessed and changes made the &lt;strong&gt;feedback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0"/>
            <a:ext cx="2971800" cy="28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5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ea typeface="ＭＳ Ｐゴシック" pitchFamily="34" charset="-128"/>
              </a:rPr>
              <a:t>The Nebular Hypothesis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4725"/>
            <a:ext cx="8686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 flipH="1">
            <a:off x="9098280" y="990600"/>
            <a:ext cx="45719" cy="4648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9186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73387"/>
            <a:ext cx="6781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061" y="6190399"/>
            <a:ext cx="3286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ORION NEBULA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133600"/>
            <a:ext cx="4285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Collapsing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dust clouds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0999" y="3072114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Planets forming</a:t>
            </a:r>
          </a:p>
        </p:txBody>
      </p:sp>
    </p:spTree>
    <p:extLst>
      <p:ext uri="{BB962C8B-B14F-4D97-AF65-F5344CB8AC3E}">
        <p14:creationId xmlns:p14="http://schemas.microsoft.com/office/powerpoint/2010/main" val="3304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Arial"/>
      </a:majorFont>
      <a:minorFont>
        <a:latin typeface="Garamon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49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640</Words>
  <Application>Microsoft Office PowerPoint</Application>
  <PresentationFormat>On-screen Show (4:3)</PresentationFormat>
  <Paragraphs>111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Arial Black</vt:lpstr>
      <vt:lpstr>Calibri</vt:lpstr>
      <vt:lpstr>Garamond</vt:lpstr>
      <vt:lpstr>Wingdings</vt:lpstr>
      <vt:lpstr>Beam</vt:lpstr>
      <vt:lpstr>1_Beam</vt:lpstr>
      <vt:lpstr>3_Beam</vt:lpstr>
      <vt:lpstr>2_Beam</vt:lpstr>
      <vt:lpstr>3_Stream</vt:lpstr>
      <vt:lpstr>4_Beam</vt:lpstr>
      <vt:lpstr>5_Beam</vt:lpstr>
      <vt:lpstr>6_Beam</vt:lpstr>
      <vt:lpstr>PLATE TECTONICS</vt:lpstr>
      <vt:lpstr>QUESTION 1</vt:lpstr>
      <vt:lpstr>PowerPoint Presentation</vt:lpstr>
      <vt:lpstr>PowerPoint Presentation</vt:lpstr>
      <vt:lpstr>PowerPoint Presentation</vt:lpstr>
      <vt:lpstr>The Nebular Hypothesis</vt:lpstr>
      <vt:lpstr>PowerPoint Presentation</vt:lpstr>
      <vt:lpstr>The Nebular Hypothesis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Escaped Planets – Hubble Photo of Planet escaping from its primary star.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Trefil</dc:creator>
  <cp:lastModifiedBy>Terrie Galanti</cp:lastModifiedBy>
  <cp:revision>63</cp:revision>
  <dcterms:created xsi:type="dcterms:W3CDTF">2006-08-16T00:00:00Z</dcterms:created>
  <dcterms:modified xsi:type="dcterms:W3CDTF">2019-06-12T18:43:33Z</dcterms:modified>
</cp:coreProperties>
</file>