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32"/>
      <p:bold r:id="rId33"/>
      <p:italic r:id="rId34"/>
      <p:boldItalic r:id="rId35"/>
    </p:embeddedFont>
    <p:embeddedFont>
      <p:font typeface="Garamond" panose="02020404030301010803" pitchFamily="18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84" autoAdjust="0"/>
  </p:normalViewPr>
  <p:slideViewPr>
    <p:cSldViewPr snapToGrid="0">
      <p:cViewPr varScale="1">
        <p:scale>
          <a:sx n="56" d="100"/>
          <a:sy n="56" d="100"/>
        </p:scale>
        <p:origin x="15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Groups of 3-4</a:t>
            </a:r>
            <a:endParaRPr dirty="0"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Goal - make a more explicit connection between information literacy and course content knowledge</a:t>
            </a:r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Categorizations derived from Wiley et al. (2009)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E1, E3 - Highly credible – Almagest, Photos of Copernicus work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E4, E7, E12, E6 – Reliable, reputable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E9, E10 – unreliable – Wikipedia, Reddit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Categorizations derived from Wiley et al. (2009)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E1, E3 - Highly credible – Almagest, Photos of Copernicus work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E4, E7, E12, E6 – Reliable, reputable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E9, E10 – unreliable – Wikipedia, Reddit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Categorizations derived from Wiley et al. (2009)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E1, E11 - Highly credible – educational, peer reviewed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E2, E7, E9 – pbs, science magazine, New Yorker,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E4 – moderately reliable – science blog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E10, E13 – Wikipedia, Reddit</a:t>
            </a:r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Broadly defined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knowledge and application of technological, cognitive, and sociological skills in the use of electronic information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“mastering ideas, not keystrokes” 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Gilster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1997)</a:t>
            </a:r>
          </a:p>
          <a:p>
            <a:pPr rtl="0"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Interacting w/environment 2. Creating authentic work by manipulating 3. 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nonn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-linear navigation 4. evaluate for bias 5. effective communication 6. processing large amounts of information</a:t>
            </a:r>
          </a:p>
          <a:p>
            <a:pPr rtl="0">
              <a:buAutoNum type="arabicPeriod"/>
            </a:pPr>
            <a:endParaRPr lang="en-US" b="0" dirty="0">
              <a:effectLst/>
            </a:endParaRPr>
          </a:p>
          <a:p>
            <a:br>
              <a:rPr lang="en-US" dirty="0"/>
            </a:br>
            <a:endParaRPr dirty="0"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Copernican Revolution paired-test – Cohen’s d = 1.70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Evolution paired-test – eliminated Question 4 (attractive distractor)</a:t>
            </a:r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Students attentive to web address extensions</a:t>
            </a:r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NGSS – scientific inquiry within the nature of science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pursuit of logical thinking, precision, open-mindedness, objectivity, skepticism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Students do not critically consider the information they find on the Internet – reliance on surface markers</a:t>
            </a:r>
            <a:endParaRPr dirty="0"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 we want screen shots?  Not very readable</a:t>
            </a:r>
            <a:endParaRPr dirty="0"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-1" y="742297"/>
            <a:ext cx="8609999" cy="1575347"/>
          </a:xfrm>
          <a:prstGeom prst="rect">
            <a:avLst/>
          </a:prstGeom>
          <a:solidFill>
            <a:srgbClr val="2C8131"/>
          </a:solidFill>
          <a:ln w="25400" cap="flat" cmpd="sng">
            <a:solidFill>
              <a:srgbClr val="E2A82B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2560" y="5161935"/>
            <a:ext cx="4959308" cy="146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176006"/>
            <a:ext cx="8229600" cy="97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37827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21" name="Shape 21"/>
          <p:cNvGrpSpPr/>
          <p:nvPr/>
        </p:nvGrpSpPr>
        <p:grpSpPr>
          <a:xfrm>
            <a:off x="0" y="6004218"/>
            <a:ext cx="9144000" cy="853782"/>
            <a:chOff x="0" y="6004218"/>
            <a:chExt cx="9144000" cy="853782"/>
          </a:xfrm>
        </p:grpSpPr>
        <p:sp>
          <p:nvSpPr>
            <p:cNvPr id="22" name="Shape 22"/>
            <p:cNvSpPr/>
            <p:nvPr/>
          </p:nvSpPr>
          <p:spPr>
            <a:xfrm>
              <a:off x="0" y="6004218"/>
              <a:ext cx="9144000" cy="853782"/>
            </a:xfrm>
            <a:prstGeom prst="rect">
              <a:avLst/>
            </a:prstGeom>
            <a:solidFill>
              <a:srgbClr val="2C8131"/>
            </a:solidFill>
            <a:ln w="9525" cap="flat" cmpd="sng">
              <a:solidFill>
                <a:srgbClr val="2C813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" name="Shape 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57200" y="6040204"/>
              <a:ext cx="1102784" cy="7351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Shape 24"/>
            <p:cNvSpPr txBox="1"/>
            <p:nvPr/>
          </p:nvSpPr>
          <p:spPr>
            <a:xfrm>
              <a:off x="1806516" y="6135923"/>
              <a:ext cx="6902824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i="1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Teaching Critical Thinking Skills in Science with sInvestigator is a project funded by the National Science Foundation, IUSE: EHR Program, 1611742 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3094" y="6035602"/>
            <a:ext cx="1102784" cy="73518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/>
          <p:nvPr/>
        </p:nvSpPr>
        <p:spPr>
          <a:xfrm>
            <a:off x="1738485" y="6274112"/>
            <a:ext cx="6263478" cy="46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Advanced Studies in Teaching &amp; Learning</a:t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004218"/>
            <a:ext cx="9144000" cy="853782"/>
          </a:xfrm>
          <a:prstGeom prst="rect">
            <a:avLst/>
          </a:prstGeom>
          <a:solidFill>
            <a:srgbClr val="2C8131"/>
          </a:solidFill>
          <a:ln w="9525" cap="flat" cmpd="sng">
            <a:solidFill>
              <a:srgbClr val="2C813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Shape 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073" y="6058005"/>
            <a:ext cx="1102784" cy="73518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 txBox="1"/>
          <p:nvPr/>
        </p:nvSpPr>
        <p:spPr>
          <a:xfrm>
            <a:off x="2140457" y="6155238"/>
            <a:ext cx="609010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Teaching Critical Thinking Skills in Science with sInvestigator is funded by the National Science Foundation, IUSE: EHR Program, 1611742 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Shape 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3094" y="6035602"/>
            <a:ext cx="1102784" cy="73518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/>
          <p:nvPr/>
        </p:nvSpPr>
        <p:spPr>
          <a:xfrm>
            <a:off x="1738485" y="6274112"/>
            <a:ext cx="6263478" cy="46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Advanced Studies in Teaching &amp; Learning</a:t>
            </a:r>
            <a:endParaRPr sz="2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0" y="6008841"/>
            <a:ext cx="9144000" cy="853782"/>
          </a:xfrm>
          <a:prstGeom prst="rect">
            <a:avLst/>
          </a:prstGeom>
          <a:solidFill>
            <a:srgbClr val="2C8131"/>
          </a:solidFill>
          <a:ln w="9525" cap="flat" cmpd="sng">
            <a:solidFill>
              <a:srgbClr val="2C813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Shape 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073" y="6058005"/>
            <a:ext cx="1102784" cy="73518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/>
          <p:nvPr/>
        </p:nvSpPr>
        <p:spPr>
          <a:xfrm>
            <a:off x="1380565" y="6135923"/>
            <a:ext cx="7763435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Teaching Critical Thinking Skills in Science with sInvestigator is funded by the National Science Foundation, IUSE: EHR Program, 1611742 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3094" y="6035602"/>
            <a:ext cx="1102784" cy="73518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1738485" y="6274112"/>
            <a:ext cx="6263478" cy="46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Advanced Studies in Teaching &amp; Learning</a:t>
            </a:r>
            <a:endParaRPr sz="2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0" y="6040650"/>
            <a:ext cx="9144000" cy="853782"/>
          </a:xfrm>
          <a:prstGeom prst="rect">
            <a:avLst/>
          </a:prstGeom>
          <a:solidFill>
            <a:srgbClr val="2C8131"/>
          </a:solidFill>
          <a:ln w="9525" cap="flat" cmpd="sng">
            <a:solidFill>
              <a:srgbClr val="2C813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073" y="6058005"/>
            <a:ext cx="1102784" cy="73518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1768864" y="6150372"/>
            <a:ext cx="683110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Teaching Critical Thinking Skills in Science with sInvestigator is funded by </a:t>
            </a:r>
            <a:br>
              <a:rPr lang="en-US" sz="1700" i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1700" i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the National Science Foundation, IUSE: EHR Program, 1611742 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3094" y="6035602"/>
            <a:ext cx="1102784" cy="73518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1738485" y="6274112"/>
            <a:ext cx="6263478" cy="46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Advanced Studies in Teaching &amp; Learning</a:t>
            </a:r>
            <a:endParaRPr sz="2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0" y="6004218"/>
            <a:ext cx="9144000" cy="853782"/>
          </a:xfrm>
          <a:prstGeom prst="rect">
            <a:avLst/>
          </a:prstGeom>
          <a:solidFill>
            <a:srgbClr val="2C8131"/>
          </a:solidFill>
          <a:ln w="9525" cap="flat" cmpd="sng">
            <a:solidFill>
              <a:srgbClr val="2C813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073" y="6058005"/>
            <a:ext cx="1102784" cy="73518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1380565" y="6135923"/>
            <a:ext cx="7763435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Teaching Critical Thinking Skills in Science with sInvestigator is a project of George Mason University &amp; funded by the National Science Foundation, IUSE: EHR Program, 1611742 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4834298" y="4514247"/>
            <a:ext cx="40641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7742"/>
                </a:solidFill>
                <a:latin typeface="Calibri"/>
                <a:ea typeface="Calibri"/>
                <a:cs typeface="Calibri"/>
                <a:sym typeface="Calibri"/>
              </a:rPr>
              <a:t>Terrie Galanti</a:t>
            </a:r>
            <a:endParaRPr sz="2800" b="1">
              <a:solidFill>
                <a:srgbClr val="0077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7742"/>
                </a:solidFill>
                <a:latin typeface="Calibri"/>
                <a:ea typeface="Calibri"/>
                <a:cs typeface="Calibri"/>
                <a:sym typeface="Calibri"/>
              </a:rPr>
              <a:t>Nancy Holincheck</a:t>
            </a:r>
            <a:endParaRPr sz="2800" b="1">
              <a:solidFill>
                <a:srgbClr val="0077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7742"/>
                </a:solidFill>
                <a:latin typeface="Calibri"/>
                <a:ea typeface="Calibri"/>
                <a:cs typeface="Calibri"/>
                <a:sym typeface="Calibri"/>
              </a:rPr>
              <a:t>Gheorghe Tecuci</a:t>
            </a:r>
            <a:endParaRPr sz="2800" b="1">
              <a:solidFill>
                <a:srgbClr val="0077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7742"/>
                </a:solidFill>
                <a:latin typeface="Calibri"/>
                <a:ea typeface="Calibri"/>
                <a:cs typeface="Calibri"/>
                <a:sym typeface="Calibri"/>
              </a:rPr>
              <a:t>Mihai Boicu</a:t>
            </a:r>
            <a:endParaRPr sz="2800" b="1">
              <a:solidFill>
                <a:srgbClr val="0077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7742"/>
                </a:solidFill>
                <a:latin typeface="Calibri"/>
                <a:ea typeface="Calibri"/>
                <a:cs typeface="Calibri"/>
                <a:sym typeface="Calibri"/>
              </a:rPr>
              <a:t>Dorin Marcu</a:t>
            </a:r>
            <a:endParaRPr sz="2800" b="1">
              <a:solidFill>
                <a:srgbClr val="0077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514350" y="923774"/>
            <a:ext cx="747522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sInvestigator</a:t>
            </a:r>
            <a:endParaRPr sz="36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Teaching Critical Thinking Skills in Science </a:t>
            </a:r>
            <a:b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78" name="Shape 78"/>
          <p:cNvSpPr txBox="1"/>
          <p:nvPr/>
        </p:nvSpPr>
        <p:spPr>
          <a:xfrm>
            <a:off x="462300" y="2584350"/>
            <a:ext cx="8219400" cy="27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Building Information Literacy</a:t>
            </a:r>
            <a:endParaRPr sz="360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  Using sInvestigator to Evaluate the Credibility of Internet Sources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Shape 149"/>
          <p:cNvCxnSpPr/>
          <p:nvPr/>
        </p:nvCxnSpPr>
        <p:spPr>
          <a:xfrm>
            <a:off x="4803226" y="3875351"/>
            <a:ext cx="868201" cy="1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50" name="Shape 150"/>
          <p:cNvCxnSpPr/>
          <p:nvPr/>
        </p:nvCxnSpPr>
        <p:spPr>
          <a:xfrm>
            <a:off x="3935025" y="3604930"/>
            <a:ext cx="868201" cy="1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51" name="Shape 151"/>
          <p:cNvCxnSpPr/>
          <p:nvPr/>
        </p:nvCxnSpPr>
        <p:spPr>
          <a:xfrm>
            <a:off x="4789539" y="2364971"/>
            <a:ext cx="868201" cy="1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52" name="Shape 152"/>
          <p:cNvCxnSpPr/>
          <p:nvPr/>
        </p:nvCxnSpPr>
        <p:spPr>
          <a:xfrm>
            <a:off x="3469393" y="2049053"/>
            <a:ext cx="1320146" cy="4479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53" name="Shape 153"/>
          <p:cNvCxnSpPr/>
          <p:nvPr/>
        </p:nvCxnSpPr>
        <p:spPr>
          <a:xfrm>
            <a:off x="4803227" y="1566813"/>
            <a:ext cx="1" cy="3494274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Objective and Approach</a:t>
            </a:r>
            <a:endParaRPr/>
          </a:p>
        </p:txBody>
      </p:sp>
      <p:sp>
        <p:nvSpPr>
          <p:cNvPr id="155" name="Shape 155"/>
          <p:cNvSpPr txBox="1"/>
          <p:nvPr/>
        </p:nvSpPr>
        <p:spPr>
          <a:xfrm>
            <a:off x="1534509" y="869437"/>
            <a:ext cx="6537435" cy="707886"/>
          </a:xfrm>
          <a:prstGeom prst="rect">
            <a:avLst/>
          </a:prstGeom>
          <a:gradFill>
            <a:gsLst>
              <a:gs pos="0">
                <a:srgbClr val="17365D"/>
              </a:gs>
              <a:gs pos="100000">
                <a:srgbClr val="4282D0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Objective:  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Help students develop critical thinking skills within inquiry based-science instruction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933884" y="1709523"/>
            <a:ext cx="2807799" cy="1323439"/>
          </a:xfrm>
          <a:prstGeom prst="rect">
            <a:avLst/>
          </a:prstGeom>
          <a:gradFill>
            <a:gsLst>
              <a:gs pos="0">
                <a:srgbClr val="17365D"/>
              </a:gs>
              <a:gs pos="100000">
                <a:srgbClr val="4282D0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Fall 2016:</a:t>
            </a:r>
            <a:b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Identified initial focus as evidence evaluation, developed files with evidence &amp; argumentation 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5610445" y="1908151"/>
            <a:ext cx="2799912" cy="1077218"/>
          </a:xfrm>
          <a:prstGeom prst="rect">
            <a:avLst/>
          </a:prstGeom>
          <a:gradFill>
            <a:gsLst>
              <a:gs pos="0">
                <a:srgbClr val="17365D"/>
              </a:gs>
              <a:gs pos="100000">
                <a:srgbClr val="4282D0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Spring 2017:</a:t>
            </a:r>
            <a:b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Initial implementation in undergraduate classroom, focused on evidence evaluation 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1565551" y="3222485"/>
            <a:ext cx="2464675" cy="1323439"/>
          </a:xfrm>
          <a:prstGeom prst="rect">
            <a:avLst/>
          </a:prstGeom>
          <a:gradFill>
            <a:gsLst>
              <a:gs pos="0">
                <a:srgbClr val="17365D"/>
              </a:gs>
              <a:gs pos="100000">
                <a:srgbClr val="4282D0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Fall 2017:</a:t>
            </a:r>
            <a:b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Focus on evidence evaluation student engagement with specific content knowledge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5444476" y="3405454"/>
            <a:ext cx="2669629" cy="1323439"/>
          </a:xfrm>
          <a:prstGeom prst="rect">
            <a:avLst/>
          </a:prstGeom>
          <a:gradFill>
            <a:gsLst>
              <a:gs pos="0">
                <a:srgbClr val="17365D"/>
              </a:gs>
              <a:gs pos="100000">
                <a:srgbClr val="4282D0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Spring 2018:</a:t>
            </a:r>
            <a:b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Continue student evaluation of evidence; </a:t>
            </a:r>
            <a:b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Scaffold student development of argumentation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3071098" y="4832677"/>
            <a:ext cx="3436882" cy="1077218"/>
          </a:xfrm>
          <a:prstGeom prst="rect">
            <a:avLst/>
          </a:prstGeom>
          <a:gradFill>
            <a:gsLst>
              <a:gs pos="0">
                <a:srgbClr val="17365D"/>
              </a:gs>
              <a:gs pos="100000">
                <a:srgbClr val="4282D0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Fall 2018-Spring 2019:</a:t>
            </a:r>
            <a:b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Expand use of </a:t>
            </a:r>
            <a:r>
              <a:rPr lang="en-US" sz="16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sInvestigator </a:t>
            </a:r>
            <a:br>
              <a:rPr lang="en-US" sz="16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additional courses with treatment &amp; control conditions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176006"/>
            <a:ext cx="8229600" cy="9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Research Questions</a:t>
            </a: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378278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AutoNum type="arabicPeriod"/>
            </a:pPr>
            <a:r>
              <a:rPr lang="en-US" dirty="0"/>
              <a:t>How does </a:t>
            </a:r>
            <a:r>
              <a:rPr lang="en-US" i="1" dirty="0"/>
              <a:t>sInvestigator</a:t>
            </a:r>
            <a:r>
              <a:rPr lang="en-US" dirty="0"/>
              <a:t> help students develop information literacy?</a:t>
            </a:r>
            <a:endParaRPr dirty="0"/>
          </a:p>
          <a:p>
            <a:pPr marL="457200" lvl="0" indent="-431800" rtl="0">
              <a:spcBef>
                <a:spcPts val="1000"/>
              </a:spcBef>
              <a:spcAft>
                <a:spcPts val="0"/>
              </a:spcAft>
              <a:buSzPts val="3200"/>
              <a:buAutoNum type="arabicPeriod"/>
            </a:pPr>
            <a:r>
              <a:rPr lang="en-US" dirty="0"/>
              <a:t> In what ways do students evaluate academic sources differently after using </a:t>
            </a:r>
            <a:r>
              <a:rPr lang="en-US" i="1" dirty="0"/>
              <a:t>sInvestigator</a:t>
            </a:r>
            <a:r>
              <a:rPr lang="en-US" dirty="0"/>
              <a:t>?</a:t>
            </a:r>
            <a:endParaRPr dirty="0"/>
          </a:p>
          <a:p>
            <a:pPr marL="457200" lvl="0" indent="-431800" rtl="0">
              <a:spcBef>
                <a:spcPts val="1000"/>
              </a:spcBef>
              <a:spcAft>
                <a:spcPts val="0"/>
              </a:spcAft>
              <a:buSzPts val="3200"/>
              <a:buAutoNum type="arabicPeriod"/>
            </a:pPr>
            <a:r>
              <a:rPr lang="en-US" dirty="0"/>
              <a:t>Are student’s learning content in an inquiry setting?</a:t>
            </a:r>
            <a:endParaRPr dirty="0"/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176006"/>
            <a:ext cx="8229600" cy="9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Methods</a:t>
            </a:r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242650" y="1165950"/>
            <a:ext cx="87543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Spring and Fall 2017– History of Science</a:t>
            </a:r>
          </a:p>
          <a:p>
            <a:pPr marL="742950" lvl="1" indent="-461962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32-35 undergraduate honors students</a:t>
            </a: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Two classroom experiences with </a:t>
            </a:r>
            <a:r>
              <a:rPr lang="en-US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sInvestigator</a:t>
            </a:r>
            <a:endParaRPr i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461962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Brief lectures by professor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lvl="3" indent="-461962">
              <a:spcBef>
                <a:spcPts val="480"/>
              </a:spcBef>
              <a:buClr>
                <a:srgbClr val="000000"/>
              </a:buClr>
              <a:buSzPts val="2160"/>
              <a:buFont typeface="Noto Sans Symbols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Copernican Revolution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lvl="3" indent="-461962">
              <a:spcBef>
                <a:spcPts val="480"/>
              </a:spcBef>
              <a:buClr>
                <a:srgbClr val="000000"/>
              </a:buClr>
              <a:buSzPts val="2160"/>
              <a:buFont typeface="Noto Sans Symbols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Evolution</a:t>
            </a:r>
          </a:p>
          <a:p>
            <a:pPr marL="742950" lvl="2" indent="-461962">
              <a:buClr>
                <a:srgbClr val="000000"/>
              </a:buClr>
              <a:buSzPts val="2160"/>
              <a:buFont typeface="Noto Sans Symbols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Initial argumentation and evidence provided by professor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2" indent="-461962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Noto Sans Symbols"/>
              <a:buChar char="•"/>
            </a:pP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Collabarative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search for additional evidence supporting or refuting the given hypotheses</a:t>
            </a:r>
            <a:endParaRPr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176006"/>
            <a:ext cx="8229600" cy="97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Measures</a:t>
            </a: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266700" y="1057696"/>
            <a:ext cx="8656074" cy="4797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 &amp; post measures </a:t>
            </a:r>
            <a:endParaRPr/>
          </a:p>
          <a:p>
            <a:pPr marL="12001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 of Scientific Evidence (Current Topics)</a:t>
            </a:r>
            <a:endParaRPr/>
          </a:p>
          <a:p>
            <a:pPr marL="12001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Knowledge (Historical Topics)</a:t>
            </a:r>
            <a:endParaRPr/>
          </a:p>
          <a:p>
            <a:pPr marL="742950" marR="0" lvl="1" indent="-285750" algn="l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Electronic class “exit tickets”</a:t>
            </a:r>
            <a:endParaRPr/>
          </a:p>
          <a:p>
            <a:pPr marL="1143000" marR="0" lvl="2" indent="-2286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Ranking credibility of familiar evidence</a:t>
            </a:r>
            <a:endParaRPr/>
          </a:p>
          <a:p>
            <a:pPr marL="742950" marR="0" lvl="1" indent="-285750" algn="l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Assessing credibility of evidence examined during class using probabili</a:t>
            </a:r>
            <a:r>
              <a:rPr lang="en-US"/>
              <a:t>stic scale</a:t>
            </a:r>
            <a:endParaRPr/>
          </a:p>
          <a:p>
            <a:pPr marL="742950" marR="0" lvl="1" indent="-285750" algn="l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Observations of students during classes</a:t>
            </a:r>
            <a:endParaRPr/>
          </a:p>
          <a:p>
            <a:pPr marL="742950" marR="0" lvl="1" indent="-285750" algn="l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audio recordings &amp; video recordings of class</a:t>
            </a:r>
            <a:endParaRPr/>
          </a:p>
          <a:p>
            <a:pPr marL="457200" marR="0" lvl="1" indent="0" algn="l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1573" y="312192"/>
            <a:ext cx="3943359" cy="510317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29920" y="707219"/>
            <a:ext cx="4223558" cy="97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Evaluating</a:t>
            </a:r>
            <a:b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Scientific Evidence </a:t>
            </a:r>
            <a:br>
              <a:rPr lang="en-US" sz="3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 of Current Interest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29925" y="2330450"/>
            <a:ext cx="3783600" cy="30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45744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Char char="–"/>
            </a:pPr>
            <a:r>
              <a:rPr lang="en-US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</a:t>
            </a:r>
            <a:r>
              <a:rPr lang="en-US" sz="2170"/>
              <a:t>students use probabilistic reasoning to</a:t>
            </a:r>
            <a:r>
              <a:rPr lang="en-US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evaluate credibility and relevance of three items of online scientific evidence?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Char char="–"/>
            </a:pPr>
            <a:r>
              <a:rPr lang="en-US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Administered at beginning and end of semester</a:t>
            </a:r>
            <a:endParaRPr sz="217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None/>
            </a:pPr>
            <a:endParaRPr sz="2170"/>
          </a:p>
          <a:p>
            <a:pPr marL="342900" marR="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16534">
            <a:off x="4723289" y="369265"/>
            <a:ext cx="3887051" cy="503030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1341925" y="5662150"/>
            <a:ext cx="76230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Adapted from Test of Scientific Literacy Skills (TOSLS) (Gormally, Brickman, &amp; Lutz, 2012)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None/>
            </a:pPr>
            <a:endParaRPr sz="2170"/>
          </a:p>
          <a:p>
            <a:pPr marL="342900" marR="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176006"/>
            <a:ext cx="8229600" cy="9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Findings - Spring 2017 Course</a:t>
            </a:r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57200" y="1165953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400" i="1" dirty="0">
                <a:solidFill>
                  <a:srgbClr val="002060"/>
                </a:solidFill>
              </a:rPr>
              <a:t>Focus on </a:t>
            </a:r>
            <a:r>
              <a:rPr lang="en-US" sz="2400" b="1" i="1" dirty="0">
                <a:solidFill>
                  <a:srgbClr val="C00000"/>
                </a:solidFill>
              </a:rPr>
              <a:t>Peer-reviewed academic journals:</a:t>
            </a:r>
            <a:endParaRPr sz="2400" b="1" i="1" dirty="0">
              <a:solidFill>
                <a:srgbClr val="C000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2400" b="1" dirty="0"/>
              <a:t>What is the reputation of the publisher of this article?</a:t>
            </a:r>
            <a:endParaRPr sz="2400" b="1" dirty="0"/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000" i="1" dirty="0">
                <a:solidFill>
                  <a:srgbClr val="002060"/>
                </a:solidFill>
              </a:rPr>
              <a:t>Percentage of students rating “It is </a:t>
            </a:r>
            <a:r>
              <a:rPr lang="en-US" sz="2000" b="1" i="1" dirty="0"/>
              <a:t>certain</a:t>
            </a:r>
            <a:r>
              <a:rPr lang="en-US" sz="2000" i="1" dirty="0">
                <a:solidFill>
                  <a:srgbClr val="002060"/>
                </a:solidFill>
              </a:rPr>
              <a:t> that the publisher is reputable” increased from </a:t>
            </a:r>
            <a:r>
              <a:rPr lang="en-US" sz="2000" i="1" dirty="0">
                <a:solidFill>
                  <a:srgbClr val="C00000"/>
                </a:solidFill>
              </a:rPr>
              <a:t>41% to 63%</a:t>
            </a:r>
            <a:endParaRPr sz="2000" i="1" dirty="0">
              <a:solidFill>
                <a:srgbClr val="C000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2400" b="1" dirty="0"/>
              <a:t>What is the credibility of this article?</a:t>
            </a:r>
            <a:endParaRPr sz="2400" b="1" dirty="0"/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000" i="1" dirty="0">
                <a:solidFill>
                  <a:srgbClr val="002060"/>
                </a:solidFill>
              </a:rPr>
              <a:t>Percentage of students rating “It is </a:t>
            </a:r>
            <a:r>
              <a:rPr lang="en-US" sz="2000" b="1" i="1" dirty="0"/>
              <a:t>certain</a:t>
            </a:r>
            <a:r>
              <a:rPr lang="en-US" sz="2000" i="1" dirty="0">
                <a:solidFill>
                  <a:srgbClr val="002060"/>
                </a:solidFill>
              </a:rPr>
              <a:t> that the article is credible” increased from </a:t>
            </a:r>
            <a:r>
              <a:rPr lang="en-US" sz="2000" i="1" dirty="0">
                <a:solidFill>
                  <a:srgbClr val="C00000"/>
                </a:solidFill>
              </a:rPr>
              <a:t>31% to 48%</a:t>
            </a:r>
            <a:endParaRPr sz="2000" i="1" dirty="0">
              <a:solidFill>
                <a:srgbClr val="C00000"/>
              </a:solidFill>
            </a:endParaRP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rgbClr val="C00000"/>
                </a:solidFill>
              </a:rPr>
              <a:t>Conclusion: After using sInvestigator as part of a college science course, more students were able to identify peer-reviewed academic sources as certainly reputable and certainly credible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190125" y="1604100"/>
            <a:ext cx="4223400" cy="3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completed an online exit ticket based on evidence they had evaluated using </a:t>
            </a:r>
            <a:r>
              <a:rPr lang="en-US" sz="272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sInvestigator</a:t>
            </a:r>
            <a:r>
              <a:rPr lang="en-US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during class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Categorized items of evidence as most or least credible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Ranked 8 items of evidence by credibility</a:t>
            </a: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29920" y="333611"/>
            <a:ext cx="4223558" cy="97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Evaluating</a:t>
            </a:r>
            <a:b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Scientific Evidence </a:t>
            </a:r>
            <a:br>
              <a:rPr lang="en-US" sz="3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Historical Topics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0602" y="97363"/>
            <a:ext cx="3746143" cy="492855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4">
            <a:alphaModFix/>
          </a:blip>
          <a:srcRect b="24510"/>
          <a:stretch/>
        </p:blipFill>
        <p:spPr>
          <a:xfrm rot="-174388">
            <a:off x="5062488" y="2173614"/>
            <a:ext cx="3832044" cy="377174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176006"/>
            <a:ext cx="8229600" cy="97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/>
              <a:t>Findings - Fall 2017</a:t>
            </a:r>
            <a:b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Ranking Credibility of 8 Items of Historical Evidence</a:t>
            </a:r>
            <a:b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Copernican Revolution</a:t>
            </a:r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70050" y="1586944"/>
            <a:ext cx="9003900" cy="46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Student ranking of two primary (original) sources  </a:t>
            </a:r>
            <a:endParaRPr sz="2400" b="0" i="1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13 of 27 students ranked photos of Copernicus’ work in Library of Congress as highly credible (e.g. rank of 1 or 2) 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 of 27 students ranked “The Almagest” as highly credible </a:t>
            </a:r>
            <a:endParaRPr sz="2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Student ranking of two unreliable sources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 of 27 students ranked the Wikipedia entry as unreliable or least credible (e.g. rank of 7 or 8 out of 8)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 of 27 students ranked the Reddit thread a 7 or 8 out of 8</a:t>
            </a:r>
            <a:endParaRPr/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i="1">
                <a:solidFill>
                  <a:srgbClr val="C00000"/>
                </a:solidFill>
              </a:rPr>
              <a:t>Highest Mean Ranking</a:t>
            </a:r>
            <a:endParaRPr sz="2400" i="1">
              <a:solidFill>
                <a:srgbClr val="002060"/>
              </a:solidFill>
            </a:endParaRPr>
          </a:p>
          <a:p>
            <a:pPr marL="742950" lvl="1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 sz="2200" b="1"/>
              <a:t>NASA Earth Observatory (.gov website)</a:t>
            </a:r>
            <a:endParaRPr/>
          </a:p>
          <a:p>
            <a:pPr marL="1143000" lvl="2" indent="-2159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Logo displayed prominently at top of page</a:t>
            </a:r>
            <a:endParaRPr sz="2800" i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1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-155925" y="1118175"/>
            <a:ext cx="9300000" cy="46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dirty="0"/>
          </a:p>
          <a:p>
            <a:pPr marL="742950" marR="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b="1" i="1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Many students did not trust the text or photos of primary sources published online; students may be more inclined to trust new information or familiar sources</a:t>
            </a:r>
            <a:endParaRPr b="1" i="1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i="1" dirty="0">
              <a:solidFill>
                <a:schemeClr val="tx1"/>
              </a:solidFill>
            </a:endParaRPr>
          </a:p>
          <a:p>
            <a:pPr marL="742950" marR="0" lvl="1" indent="-3238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–"/>
            </a:pPr>
            <a:r>
              <a:rPr lang="en-US" b="1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Almost all students appropriately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identified the Reddit and Wikipedia sites as having low credibility</a:t>
            </a:r>
            <a:endParaRPr b="1" i="1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i="1" dirty="0">
              <a:solidFill>
                <a:schemeClr val="tx1"/>
              </a:solidFill>
            </a:endParaRPr>
          </a:p>
          <a:p>
            <a:pPr marL="742950" marR="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b="1" i="1" u="none" strike="noStrike" cap="none" dirty="0">
                <a:solidFill>
                  <a:schemeClr val="tx1"/>
                </a:solidFill>
                <a:sym typeface="Calibri"/>
              </a:rPr>
              <a:t>The mean ratings of the two educational institution websites were equal and exceeded only by the ratings of the two primary sources and the governmental website</a:t>
            </a:r>
            <a:endParaRPr dirty="0">
              <a:solidFill>
                <a:schemeClr val="tx1"/>
              </a:solidFill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1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176006"/>
            <a:ext cx="8229600" cy="97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/>
              <a:t>Findings - Fall 2017</a:t>
            </a:r>
            <a:b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Ranking Credibility of 8 Items of Historical Evidence</a:t>
            </a:r>
            <a:b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Copernican Revolution</a:t>
            </a:r>
            <a:endParaRPr u="sng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176006"/>
            <a:ext cx="8229600" cy="97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Findings - Fall 2017</a:t>
            </a:r>
            <a:b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Ranking Credibility of 8 Items of Historical Evidence</a:t>
            </a:r>
            <a:b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Evolution</a:t>
            </a:r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70050" y="1365149"/>
            <a:ext cx="9003900" cy="4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Most reliable sources </a:t>
            </a:r>
            <a:endParaRPr sz="2400" b="0" i="1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 of 26 students ranked educational institution website as highly credible </a:t>
            </a:r>
            <a:endParaRPr sz="2400" b="1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13 of 26 students ranked peer-reviewed journal article as highly credible 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Least reliable sources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of 26 students ranked the Wikipedia entry as 7 or 8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 of 26 students ranked the Reddit thread as 7 or 8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i="1">
                <a:solidFill>
                  <a:srgbClr val="C00000"/>
                </a:solidFill>
              </a:rPr>
              <a:t>Highest Mean Ranking</a:t>
            </a:r>
            <a:endParaRPr sz="2400" i="1">
              <a:solidFill>
                <a:srgbClr val="002060"/>
              </a:solidFill>
            </a:endParaRPr>
          </a:p>
          <a:p>
            <a:pPr marL="742950" lvl="1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1"/>
              <a:t>PBS Library (.org website)</a:t>
            </a:r>
            <a:endParaRPr/>
          </a:p>
          <a:p>
            <a:pPr marL="914400"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b="1"/>
              <a:t>	</a:t>
            </a:r>
            <a:endParaRPr sz="2400" b="1"/>
          </a:p>
          <a:p>
            <a:pPr marL="40005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1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endParaRPr sz="2400" b="0" i="1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345781"/>
            <a:ext cx="82296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b="1" dirty="0"/>
              <a:t>Theoretical Framework</a:t>
            </a:r>
            <a:endParaRPr sz="3600" b="1" dirty="0"/>
          </a:p>
          <a:p>
            <a:pPr marL="0" marR="0" lvl="0" indent="0" algn="ctr" rtl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dirty="0"/>
              <a:t>Information Literacy</a:t>
            </a:r>
            <a:endParaRPr sz="3600"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0" y="1496075"/>
            <a:ext cx="9144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dirty="0"/>
              <a:t>Ability to assess  “authority, relevance, currency, quality, coverage, and objectivity” of online evidence 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3429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dirty="0"/>
              <a:t>A construct within a skills-based framework for digital literacy</a:t>
            </a:r>
            <a:endParaRPr sz="1800" dirty="0"/>
          </a:p>
          <a:p>
            <a:pPr marL="742950" marR="0" lvl="1" indent="-26035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 dirty="0"/>
              <a:t>Photo-visual literacy</a:t>
            </a:r>
            <a:endParaRPr sz="2400" dirty="0"/>
          </a:p>
          <a:p>
            <a:pPr marL="742950" marR="0" lvl="1" indent="-26035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 dirty="0"/>
              <a:t>Reproduction literacy</a:t>
            </a:r>
            <a:endParaRPr sz="2400" dirty="0"/>
          </a:p>
          <a:p>
            <a:pPr marL="742950" marR="0" lvl="1" indent="-26035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 dirty="0"/>
              <a:t>Branching literacy</a:t>
            </a:r>
            <a:endParaRPr sz="2400" dirty="0"/>
          </a:p>
          <a:p>
            <a:pPr marL="742950" marR="0" lvl="1" indent="-2603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400"/>
              <a:buChar char="–"/>
            </a:pPr>
            <a:r>
              <a:rPr lang="en-US" sz="2400" b="1" dirty="0">
                <a:solidFill>
                  <a:srgbClr val="980000"/>
                </a:solidFill>
              </a:rPr>
              <a:t>Information literacy</a:t>
            </a:r>
            <a:endParaRPr sz="2400" b="1" dirty="0">
              <a:solidFill>
                <a:srgbClr val="980000"/>
              </a:solidFill>
            </a:endParaRPr>
          </a:p>
          <a:p>
            <a:pPr marL="742950" marR="0" lvl="1" indent="-26035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 dirty="0"/>
              <a:t>Socio-emotional literacy</a:t>
            </a:r>
            <a:endParaRPr sz="2400" dirty="0"/>
          </a:p>
          <a:p>
            <a:pPr marL="742950" marR="0" lvl="1" indent="-26035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 dirty="0"/>
              <a:t>Real-time thinking</a:t>
            </a:r>
            <a:endParaRPr sz="2400"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sz="1800" dirty="0"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6113225" y="5056800"/>
            <a:ext cx="2928000" cy="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Fieldhouse &amp; Nicholas, 2008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Eshet-Alkalai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Chajut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2009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10" y="1295451"/>
            <a:ext cx="8714100" cy="46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742950" marR="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rated magazines (Science and New Yorker) more highly than a science blog</a:t>
            </a:r>
            <a:endParaRPr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i="1"/>
          </a:p>
          <a:p>
            <a:pPr marL="742950" marR="0" lvl="1" indent="-3111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–"/>
            </a:pPr>
            <a:r>
              <a:rPr lang="en-US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Almost all students appropriately identified the Reddit and Wikipedia sites as having low credibility</a:t>
            </a:r>
            <a:endParaRPr b="1" i="1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i="1">
              <a:solidFill>
                <a:srgbClr val="C00000"/>
              </a:solidFill>
            </a:endParaRPr>
          </a:p>
          <a:p>
            <a:pPr marL="742950" marR="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rated the pbs.org science tutorial as being more credible than a peer-referenced journal article</a:t>
            </a:r>
            <a:r>
              <a:rPr lang="en-US" b="0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1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57200" y="176006"/>
            <a:ext cx="8229600" cy="97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Findings - Fall 2017</a:t>
            </a:r>
            <a:b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Ranking Credibility of 8 Items of Historical Evidence</a:t>
            </a:r>
            <a:b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Evolution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57200" y="176006"/>
            <a:ext cx="8229600" cy="97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Findings - Spring 2017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Sources</a:t>
            </a:r>
            <a:endParaRPr sz="32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140110" y="1434352"/>
            <a:ext cx="8940516" cy="433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i="1" u="none" strike="noStrike" cap="none" dirty="0">
                <a:solidFill>
                  <a:schemeClr val="tx1"/>
                </a:solidFill>
                <a:sym typeface="Calibri"/>
              </a:rPr>
              <a:t>Students were asked to select one of three current sources that they would most likely use as a reference </a:t>
            </a:r>
            <a:endParaRPr b="1" dirty="0">
              <a:solidFill>
                <a:schemeClr val="tx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1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Pretest: </a:t>
            </a:r>
            <a:endParaRPr sz="2400" b="0" i="1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–"/>
            </a:pPr>
            <a:r>
              <a:rPr lang="en-US" sz="2000" b="0" i="1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Consumer Reports, </a:t>
            </a:r>
            <a:r>
              <a:rPr lang="en-US" sz="2000" b="0" i="1" u="none" strike="noStrike" cap="none" dirty="0">
                <a:solidFill>
                  <a:schemeClr val="tx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British Institute of Radiology</a:t>
            </a:r>
            <a:r>
              <a:rPr lang="en-US" sz="2000" b="0" i="1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The </a:t>
            </a:r>
            <a:r>
              <a:rPr lang="en-US" sz="2000" b="0" i="1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EnerChi</a:t>
            </a:r>
            <a:r>
              <a:rPr lang="en-US" sz="2000" b="0" i="1" u="none" strike="noStrike" cap="none" dirty="0">
                <a:solidFill>
                  <a:schemeClr val="tx1"/>
                </a:solidFill>
                <a:sym typeface="Calibri"/>
              </a:rPr>
              <a:t> Wellness Center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–"/>
            </a:pPr>
            <a:r>
              <a:rPr lang="en-US" sz="2000" b="0" i="1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25 of 27 students selected British Institute of Radiology </a:t>
            </a:r>
            <a:endParaRPr sz="2000" b="0" i="1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1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Posttest:  </a:t>
            </a:r>
            <a:endParaRPr sz="2400" b="0" i="1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–"/>
            </a:pPr>
            <a:r>
              <a:rPr lang="en-US" sz="2000" b="0" i="1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 Sports Journal, </a:t>
            </a:r>
            <a:r>
              <a:rPr lang="en-US" sz="2000" b="0" i="1" u="none" strike="noStrike" cap="none" dirty="0">
                <a:solidFill>
                  <a:schemeClr val="tx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International Journal of Sports Nutrition</a:t>
            </a:r>
            <a:r>
              <a:rPr lang="en-US" sz="2000" b="0" i="1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1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TeamSnap</a:t>
            </a:r>
            <a:endParaRPr sz="2000" b="0" i="1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–"/>
            </a:pPr>
            <a:r>
              <a:rPr lang="en-US" sz="2000" b="0" i="1" u="none" strike="noStrike" cap="none" dirty="0">
                <a:solidFill>
                  <a:schemeClr val="tx1"/>
                </a:solidFill>
                <a:sym typeface="Calibri"/>
              </a:rPr>
              <a:t>21 of 28 students selected the International Journal of Sports Nutrition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1" u="none" strike="noStrike" cap="none" dirty="0">
                <a:solidFill>
                  <a:schemeClr val="tx1"/>
                </a:solidFill>
                <a:sym typeface="Calibri"/>
              </a:rPr>
              <a:t>The majority of students selected the most credible journal in a more nuanced list than the Fall 2017 instrument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675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Measures</a:t>
            </a:r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0" y="689137"/>
            <a:ext cx="9144000" cy="5092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There was a statistically significant increase in students’ scores on the Copernican Revolution content measure</a:t>
            </a:r>
            <a:br>
              <a:rPr lang="en-US" sz="2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(Pre M=5.50, SD=2.57; post M=8.96, SD=1.31), t(25)=-6.88, p &lt;.001)</a:t>
            </a:r>
            <a:endParaRPr dirty="0"/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–"/>
            </a:pPr>
            <a:r>
              <a:rPr lang="en-US" sz="1800" b="0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Post test data – negatively skewed (did not meet assumption of normality)</a:t>
            </a:r>
            <a:endParaRPr dirty="0"/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–"/>
            </a:pPr>
            <a:r>
              <a:rPr lang="en-US" sz="1800" b="0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Non-parametric methods  (Wilcoxon signed rank test) were considered but did not meet assumption of symmetry of results above and below mean</a:t>
            </a:r>
            <a:endParaRPr dirty="0"/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–"/>
            </a:pPr>
            <a:r>
              <a:rPr lang="en-US" sz="1800" b="0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25 of 26 students improved their scores</a:t>
            </a:r>
            <a:endParaRPr dirty="0"/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There was a statistically significant increase in students’ scores on the Evolution content measure</a:t>
            </a:r>
            <a:endParaRPr dirty="0"/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None/>
            </a:pPr>
            <a:r>
              <a:rPr lang="en-US" sz="2200" b="0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(Pre M=6.34, SD=1.58; post M=8.30, SD=1.31), t(23)=-5.51, p &lt; .001)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–"/>
            </a:pPr>
            <a:r>
              <a:rPr lang="en-US" sz="2000" b="0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20 of 24 students improved their scores</a:t>
            </a:r>
            <a:endParaRPr sz="20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endParaRPr sz="2000" b="0" i="1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457200" y="27202"/>
            <a:ext cx="8229600" cy="97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Qualitative Findings </a:t>
            </a:r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114300" y="736600"/>
            <a:ext cx="8890000" cy="503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Use of </a:t>
            </a:r>
            <a:r>
              <a:rPr lang="en-US" sz="2800" b="0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sInvestigator </a:t>
            </a: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 small groups promoted collaborative conversations and debate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Students were engaged in discussion about science content while working in groups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300"/>
              <a:buFont typeface="Arial"/>
              <a:buChar char="–"/>
            </a:pPr>
            <a:r>
              <a:rPr lang="en-US" sz="2300" b="0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Although some time was spent off task, while using sInvestigator students regularly returned to discussion of content</a:t>
            </a:r>
            <a:endParaRPr/>
          </a:p>
          <a:p>
            <a:pPr marL="342900" marR="0" lvl="0" indent="-1968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 l="38780" r="1" b="31838"/>
          <a:stretch/>
        </p:blipFill>
        <p:spPr>
          <a:xfrm>
            <a:off x="225098" y="3342932"/>
            <a:ext cx="4170450" cy="2595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60648" y="3342932"/>
            <a:ext cx="4443652" cy="2566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493413" y="312657"/>
            <a:ext cx="8229600" cy="602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voices on using sInvestigator as an Inquiry tool</a:t>
            </a:r>
            <a:endParaRPr sz="3959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457200" y="742384"/>
            <a:ext cx="8229600" cy="5161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4775" y="2390463"/>
            <a:ext cx="3938257" cy="2431874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/>
          <p:nvPr/>
        </p:nvSpPr>
        <p:spPr>
          <a:xfrm>
            <a:off x="493413" y="4473589"/>
            <a:ext cx="3607807" cy="1387931"/>
          </a:xfrm>
          <a:prstGeom prst="wedgeRoundRectCallout">
            <a:avLst>
              <a:gd name="adj1" fmla="val -579"/>
              <a:gd name="adj2" fmla="val -95442"/>
              <a:gd name="adj3" fmla="val 16667"/>
            </a:avLst>
          </a:prstGeom>
          <a:gradFill>
            <a:gsLst>
              <a:gs pos="0">
                <a:srgbClr val="17365D"/>
              </a:gs>
              <a:gs pos="100000">
                <a:srgbClr val="6DA7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“I feel like it deepened our knowledge but added a lot of extra work.”</a:t>
            </a: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3808492" y="1308559"/>
            <a:ext cx="5205742" cy="1291994"/>
          </a:xfrm>
          <a:prstGeom prst="wedgeRoundRectCallout">
            <a:avLst>
              <a:gd name="adj1" fmla="val -33630"/>
              <a:gd name="adj2" fmla="val 79470"/>
              <a:gd name="adj3" fmla="val 16667"/>
            </a:avLst>
          </a:prstGeom>
          <a:gradFill>
            <a:gsLst>
              <a:gs pos="0">
                <a:srgbClr val="17365D"/>
              </a:gs>
              <a:gs pos="100000">
                <a:srgbClr val="6DA7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“It forced me to read up on articles related to course topics which sort of indirectly immerses you into the topic.”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177108" y="1584593"/>
            <a:ext cx="2167551" cy="1182014"/>
          </a:xfrm>
          <a:prstGeom prst="wedgeRoundRectCallout">
            <a:avLst>
              <a:gd name="adj1" fmla="val 43168"/>
              <a:gd name="adj2" fmla="val 61578"/>
              <a:gd name="adj3" fmla="val 16667"/>
            </a:avLst>
          </a:prstGeom>
          <a:gradFill>
            <a:gsLst>
              <a:gs pos="0">
                <a:srgbClr val="E36C09"/>
              </a:gs>
              <a:gs pos="100000">
                <a:srgbClr val="FBD4B4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“Collaboration is key!”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6000187" y="3295019"/>
            <a:ext cx="3020840" cy="2357139"/>
          </a:xfrm>
          <a:prstGeom prst="wedgeRoundRectCallout">
            <a:avLst>
              <a:gd name="adj1" fmla="val -58425"/>
              <a:gd name="adj2" fmla="val -29496"/>
              <a:gd name="adj3" fmla="val 16667"/>
            </a:avLst>
          </a:prstGeom>
          <a:gradFill>
            <a:gsLst>
              <a:gs pos="0">
                <a:srgbClr val="E36C09"/>
              </a:gs>
              <a:gs pos="100000">
                <a:srgbClr val="FBD4B4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 now relate to science in terms of credibility, whether facts are backed up with a credible source or not.”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57200" y="176006"/>
            <a:ext cx="8229600" cy="97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Findings</a:t>
            </a:r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228600" y="1044996"/>
            <a:ext cx="8699500" cy="501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75"/>
              <a:buFont typeface="Arial"/>
              <a:buChar char="•"/>
            </a:pPr>
            <a:r>
              <a:rPr lang="en-US" sz="2775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Students are tech-savvy and require purposeful scaffolding rather than direct step-by-step instruction</a:t>
            </a:r>
            <a:endParaRPr dirty="0"/>
          </a:p>
          <a:p>
            <a:pPr marL="742950" marR="0" lvl="1" indent="-285750" algn="l" rtl="0">
              <a:spcBef>
                <a:spcPts val="518"/>
              </a:spcBef>
              <a:spcAft>
                <a:spcPts val="0"/>
              </a:spcAft>
              <a:buClr>
                <a:srgbClr val="002060"/>
              </a:buClr>
              <a:buSzPts val="2590"/>
              <a:buFont typeface="Arial"/>
              <a:buChar char="–"/>
            </a:pPr>
            <a:r>
              <a:rPr lang="en-US" sz="2590" b="0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“They were surprisingly good at picking up the different operations of the </a:t>
            </a:r>
            <a:r>
              <a:rPr lang="en-US" sz="2590" b="0" i="1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2590" b="0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tools” - Graduate Assistant</a:t>
            </a:r>
            <a:endParaRPr dirty="0"/>
          </a:p>
          <a:p>
            <a:pPr marL="342900" marR="0" lvl="0" indent="-342900" algn="l" rtl="0">
              <a:spcBef>
                <a:spcPts val="555"/>
              </a:spcBef>
              <a:spcAft>
                <a:spcPts val="0"/>
              </a:spcAft>
              <a:buClr>
                <a:srgbClr val="974806"/>
              </a:buClr>
              <a:buSzPts val="2775"/>
              <a:buFont typeface="Arial"/>
              <a:buChar char="•"/>
            </a:pPr>
            <a:r>
              <a:rPr lang="en-US" sz="2775" b="0" i="0" u="none" strike="noStrike" cap="none" dirty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The software scaffolds and supports student thinking. Students relied on the </a:t>
            </a:r>
            <a:r>
              <a:rPr lang="en-US" sz="2775" b="0" i="1" u="none" strike="noStrike" cap="none" dirty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sInvestigator </a:t>
            </a:r>
            <a:r>
              <a:rPr lang="en-US" sz="2775" b="0" i="0" u="none" strike="noStrike" cap="none" dirty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guide</a:t>
            </a:r>
            <a:r>
              <a:rPr lang="en-US" sz="2775" b="0" i="1" u="none" strike="noStrike" cap="none" dirty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75" b="0" i="0" u="none" strike="noStrike" cap="none" dirty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that was added to the system to support evaluation of credibility of an article</a:t>
            </a:r>
            <a:endParaRPr dirty="0"/>
          </a:p>
          <a:p>
            <a:pPr marL="742950" marR="0" lvl="1" indent="-285750" algn="l" rtl="0">
              <a:spcBef>
                <a:spcPts val="518"/>
              </a:spcBef>
              <a:spcAft>
                <a:spcPts val="0"/>
              </a:spcAft>
              <a:buClr>
                <a:srgbClr val="002060"/>
              </a:buClr>
              <a:buSzPts val="2590"/>
              <a:buFont typeface="Arial"/>
              <a:buChar char="–"/>
            </a:pPr>
            <a:r>
              <a:rPr lang="en-US" sz="2590" b="0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sInvestigator software was added to support the lesson introducing </a:t>
            </a:r>
            <a:r>
              <a:rPr lang="en-US" sz="2590" i="1" dirty="0">
                <a:solidFill>
                  <a:srgbClr val="002060"/>
                </a:solidFill>
              </a:rPr>
              <a:t>e</a:t>
            </a:r>
            <a:r>
              <a:rPr lang="en-US" sz="2590" b="0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vidence </a:t>
            </a:r>
            <a:r>
              <a:rPr lang="en-US" sz="2590" i="1" dirty="0">
                <a:solidFill>
                  <a:srgbClr val="002060"/>
                </a:solidFill>
              </a:rPr>
              <a:t>e</a:t>
            </a:r>
            <a:r>
              <a:rPr lang="en-US" sz="2590" b="0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valuation, but students continued to use it throughout the </a:t>
            </a:r>
            <a:r>
              <a:rPr lang="en-US" sz="2590" i="1" dirty="0">
                <a:solidFill>
                  <a:srgbClr val="002060"/>
                </a:solidFill>
              </a:rPr>
              <a:t>course</a:t>
            </a:r>
            <a:endParaRPr sz="259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57200" y="176006"/>
            <a:ext cx="8229600" cy="97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Conclusions, Limitations, Implications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390902" y="1037596"/>
            <a:ext cx="83622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en-US" sz="2400" i="1" dirty="0">
                <a:solidFill>
                  <a:srgbClr val="002060"/>
                </a:solidFill>
              </a:rPr>
              <a:t>sInvestigator</a:t>
            </a:r>
            <a:r>
              <a:rPr lang="en-US" sz="2400" dirty="0">
                <a:solidFill>
                  <a:srgbClr val="002060"/>
                </a:solidFill>
              </a:rPr>
              <a:t> as a computational tool promotes information literacy</a:t>
            </a:r>
            <a:endParaRPr sz="2400" dirty="0">
              <a:solidFill>
                <a:srgbClr val="002060"/>
              </a:solidFill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</a:pPr>
            <a:r>
              <a:rPr lang="en-US" sz="2400" dirty="0">
                <a:solidFill>
                  <a:srgbClr val="002060"/>
                </a:solidFill>
              </a:rPr>
              <a:t>Probabilistic ratings of credibility and relevance to hypotheses promote thoughtfulness and debate</a:t>
            </a:r>
            <a:endParaRPr sz="2400" dirty="0">
              <a:solidFill>
                <a:srgbClr val="002060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2400"/>
              <a:buChar char="•"/>
            </a:pPr>
            <a:r>
              <a:rPr lang="en-US" sz="2400" dirty="0">
                <a:solidFill>
                  <a:srgbClr val="974806"/>
                </a:solidFill>
              </a:rPr>
              <a:t>Results with  undergraduate honors students have limited generalizability</a:t>
            </a:r>
            <a:endParaRPr sz="2400" dirty="0">
              <a:solidFill>
                <a:srgbClr val="974806"/>
              </a:solidFill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2400"/>
              <a:buChar char="–"/>
            </a:pPr>
            <a:r>
              <a:rPr lang="en-US" sz="2400" dirty="0">
                <a:solidFill>
                  <a:srgbClr val="974806"/>
                </a:solidFill>
              </a:rPr>
              <a:t>Students were required to take a research methods course upon program entry</a:t>
            </a:r>
            <a:endParaRPr sz="2400" dirty="0">
              <a:solidFill>
                <a:srgbClr val="974806"/>
              </a:solidFill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2400"/>
              <a:buChar char="–"/>
            </a:pPr>
            <a:r>
              <a:rPr lang="en-US" sz="2400" dirty="0">
                <a:solidFill>
                  <a:srgbClr val="974806"/>
                </a:solidFill>
              </a:rPr>
              <a:t>Students may have had deeper prior knowledge of scientific content</a:t>
            </a:r>
            <a:endParaRPr sz="2400" dirty="0">
              <a:solidFill>
                <a:srgbClr val="974806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Char char="•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Student gains in content knowledge are reassuring, especially for instructors who are transitioning to student-centered </a:t>
            </a:r>
            <a:r>
              <a:rPr lang="en-US" sz="2400" dirty="0">
                <a:solidFill>
                  <a:srgbClr val="002060"/>
                </a:solidFill>
              </a:rPr>
              <a:t>scientific inquiry</a:t>
            </a:r>
            <a:endParaRPr sz="24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457200" y="176006"/>
            <a:ext cx="82296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Continuing Work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324475" y="1146600"/>
            <a:ext cx="8588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>
                <a:solidFill>
                  <a:srgbClr val="974806"/>
                </a:solidFill>
              </a:rPr>
              <a:t>Students are leveraging  information literacy as they respond to their own futuristic inquiries</a:t>
            </a:r>
            <a:endParaRPr sz="2800">
              <a:solidFill>
                <a:srgbClr val="974806"/>
              </a:solidFill>
            </a:endParaRPr>
          </a:p>
          <a:p>
            <a:pPr marL="342900" marR="0" lvl="0" indent="-1905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>
                <a:solidFill>
                  <a:srgbClr val="974806"/>
                </a:solidFill>
              </a:rPr>
              <a:t>Examples</a:t>
            </a:r>
            <a:endParaRPr sz="2800">
              <a:solidFill>
                <a:srgbClr val="974806"/>
              </a:solidFill>
            </a:endParaRPr>
          </a:p>
          <a:p>
            <a: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000058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58"/>
                </a:solidFill>
                <a:latin typeface="Arial"/>
                <a:ea typeface="Arial"/>
                <a:cs typeface="Arial"/>
                <a:sym typeface="Arial"/>
              </a:rPr>
              <a:t>What will airport architecture and technological infrastructure look like in the future?</a:t>
            </a:r>
            <a:endParaRPr sz="2400">
              <a:solidFill>
                <a:srgbClr val="0000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58"/>
              </a:buClr>
              <a:buSzPts val="2400"/>
              <a:buFont typeface="Arial"/>
              <a:buChar char="•"/>
            </a:pPr>
            <a:endParaRPr sz="2400">
              <a:solidFill>
                <a:srgbClr val="0000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58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58"/>
                </a:solidFill>
                <a:latin typeface="Arial"/>
                <a:ea typeface="Arial"/>
                <a:cs typeface="Arial"/>
                <a:sym typeface="Arial"/>
              </a:rPr>
              <a:t>How can the SpaceX BFR be used for future space transportation?</a:t>
            </a:r>
            <a:endParaRPr sz="2400">
              <a:solidFill>
                <a:srgbClr val="0000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58"/>
              </a:buClr>
              <a:buSzPts val="2400"/>
              <a:buFont typeface="Arial"/>
              <a:buChar char="•"/>
            </a:pPr>
            <a:endParaRPr sz="2400">
              <a:solidFill>
                <a:srgbClr val="0000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58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58"/>
                </a:solidFill>
                <a:latin typeface="Arial"/>
                <a:ea typeface="Arial"/>
                <a:cs typeface="Arial"/>
                <a:sym typeface="Arial"/>
              </a:rPr>
              <a:t>How will the development and integration of autonomous cars affect safety and privacy in US cities?</a:t>
            </a:r>
            <a:endParaRPr sz="2400">
              <a:solidFill>
                <a:srgbClr val="0000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457200" y="176006"/>
            <a:ext cx="8229600" cy="9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more information about sInvestigator...</a:t>
            </a:r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457200" y="1378278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https://sites.google.com/site/sinvestigatorgmu/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457200" y="176006"/>
            <a:ext cx="8229600" cy="9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</a:t>
            </a:r>
            <a:endParaRPr/>
          </a:p>
        </p:txBody>
      </p:sp>
      <p:pic>
        <p:nvPicPr>
          <p:cNvPr id="301" name="Shape 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88931"/>
            <a:ext cx="8839200" cy="4680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345781"/>
            <a:ext cx="82296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b="1" dirty="0"/>
              <a:t>Theoretical Framework</a:t>
            </a:r>
            <a:endParaRPr sz="3600" b="1" dirty="0"/>
          </a:p>
          <a:p>
            <a:pPr marL="0" marR="0" lvl="0" indent="0" algn="ctr" rtl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dirty="0"/>
              <a:t>Information Literacy and Scientific Inquiry</a:t>
            </a:r>
            <a:endParaRPr sz="3600" dirty="0"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22765" y="1388550"/>
            <a:ext cx="9144000" cy="4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 dirty="0"/>
              <a:t>Prior research on interventions to build information literacy in science education</a:t>
            </a:r>
            <a:endParaRPr sz="3000" dirty="0"/>
          </a:p>
          <a:p>
            <a:pPr marL="482600" marR="0" lvl="1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1. Critical thinking modules for high-school students</a:t>
            </a:r>
          </a:p>
          <a:p>
            <a:pPr marL="12827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 Credibility, accuracy of content, reasonableness, and  support </a:t>
            </a:r>
          </a:p>
          <a:p>
            <a:pPr marL="939800" lvl="2" indent="0">
              <a:spcBef>
                <a:spcPts val="0"/>
              </a:spcBef>
              <a:buNone/>
            </a:pPr>
            <a:endParaRPr lang="en-US" sz="2000" dirty="0"/>
          </a:p>
          <a:p>
            <a:pPr marL="800100" lvl="1" indent="-317500">
              <a:spcBef>
                <a:spcPts val="0"/>
              </a:spcBef>
              <a:buNone/>
            </a:pPr>
            <a:r>
              <a:rPr lang="en-US" sz="2400" dirty="0"/>
              <a:t>2. Prompts and scaffolds for thoughtful evaluation of sources and position-taking for undergraduate non-science majors</a:t>
            </a:r>
          </a:p>
          <a:p>
            <a:pPr marL="800100" lvl="1" indent="-317500">
              <a:spcBef>
                <a:spcPts val="0"/>
              </a:spcBef>
              <a:buNone/>
            </a:pPr>
            <a:endParaRPr sz="2400" dirty="0"/>
          </a:p>
          <a:p>
            <a:pPr marL="800100" marR="0" lvl="1" indent="-31750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3. Building content knowledge through scientific inquiry</a:t>
            </a:r>
          </a:p>
          <a:p>
            <a:pPr marL="1282700" lvl="2" indent="-342900">
              <a:spcBef>
                <a:spcPts val="0"/>
              </a:spcBef>
            </a:pPr>
            <a:r>
              <a:rPr lang="en-US" sz="2000" dirty="0"/>
              <a:t>Source, evidence, explanation, and knowledge (SEEK) instruction</a:t>
            </a: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hape 85">
            <a:extLst>
              <a:ext uri="{FF2B5EF4-FFF2-40B4-BE49-F238E27FC236}">
                <a16:creationId xmlns:a16="http://schemas.microsoft.com/office/drawing/2014/main" id="{361826A9-7072-4FCA-BEAC-E84BE954D152}"/>
              </a:ext>
            </a:extLst>
          </p:cNvPr>
          <p:cNvSpPr txBox="1"/>
          <p:nvPr/>
        </p:nvSpPr>
        <p:spPr>
          <a:xfrm>
            <a:off x="5223415" y="5071350"/>
            <a:ext cx="4549235" cy="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Brem</a:t>
            </a: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Weems, &amp; Russell, 2001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Halverson, Siegel, &amp; </a:t>
            </a:r>
            <a:r>
              <a:rPr lang="en-US" sz="18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Freyermouth</a:t>
            </a: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2010</a:t>
            </a:r>
          </a:p>
          <a:p>
            <a:pPr lvl="0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Wiley et al., 2009</a:t>
            </a:r>
            <a:endParaRPr lang="en-US"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345781"/>
            <a:ext cx="82296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b="1" dirty="0"/>
              <a:t>sInvestigator </a:t>
            </a:r>
            <a:endParaRPr sz="3600" b="1" dirty="0"/>
          </a:p>
          <a:p>
            <a:pPr marL="0" marR="0" lvl="0" indent="0" algn="ctr" rtl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dirty="0"/>
              <a:t>Critical Thinking about Scientific Information</a:t>
            </a:r>
            <a:endParaRPr sz="3600" dirty="0"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0" y="1761350"/>
            <a:ext cx="9144000" cy="4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0" y="1316281"/>
            <a:ext cx="9144000" cy="4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3429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dirty="0"/>
              <a:t>Computational tool to build argumentation with supporting evidentiary reasoning</a:t>
            </a:r>
          </a:p>
          <a:p>
            <a:pPr marL="742950" lvl="1" indent="-298450" rtl="0">
              <a:spcBef>
                <a:spcPts val="0"/>
              </a:spcBef>
              <a:spcAft>
                <a:spcPts val="0"/>
              </a:spcAft>
              <a:buSzPts val="3000"/>
              <a:buChar char="–"/>
            </a:pPr>
            <a:r>
              <a:rPr lang="en-US" sz="2400" dirty="0"/>
              <a:t>Students generate hypotheses based on evidence</a:t>
            </a:r>
            <a:endParaRPr sz="2400" dirty="0"/>
          </a:p>
          <a:p>
            <a:pPr marL="742950" lvl="1" indent="-260350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 dirty="0"/>
              <a:t>Students evaluate credibility and relevance of associated evidence which may favors or disfavor hypotheses</a:t>
            </a:r>
            <a:endParaRPr sz="2400" dirty="0"/>
          </a:p>
          <a:p>
            <a:pPr marL="742950" lvl="1" indent="-260350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 dirty="0"/>
              <a:t>sInvestigator calculates the “inferential force” of evidence and hypotheses in response to scientific inquiry</a:t>
            </a:r>
          </a:p>
          <a:p>
            <a:pPr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800" dirty="0"/>
              <a:t>Student collaborate to understand, critique, and debate scientific evidence</a:t>
            </a:r>
            <a:endParaRPr sz="2800" dirty="0"/>
          </a:p>
          <a:p>
            <a:pPr marL="742950" lvl="1" indent="-260350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endParaRPr sz="24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04800" y="301650"/>
            <a:ext cx="85344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b="1"/>
              <a:t>Basis for sInvestigator </a:t>
            </a:r>
            <a:endParaRPr sz="3600" b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3600"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0" y="1761350"/>
            <a:ext cx="9144000" cy="4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46575"/>
            <a:ext cx="8839199" cy="4364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176006"/>
            <a:ext cx="8229600" cy="9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Computational Theory of Intelligence Analysis</a:t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900" y="1528313"/>
            <a:ext cx="3689096" cy="380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3850" y="1859797"/>
            <a:ext cx="3036300" cy="361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1950" y="1528325"/>
            <a:ext cx="2544850" cy="4010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10350" y="4517800"/>
            <a:ext cx="8991600" cy="13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i="1"/>
              <a:t>Teachers or students develop a series of hypotheses and sub-hypotheses to conduct a scientific inquiry.</a:t>
            </a:r>
            <a:endParaRPr sz="2800" i="1"/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41625"/>
            <a:ext cx="8991600" cy="4076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725" y="200346"/>
            <a:ext cx="5436900" cy="5262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5909800" y="1331838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/>
              <a:t>Students assign items of online evidence to hypotheses and evaluate </a:t>
            </a:r>
            <a:r>
              <a:rPr lang="en-US" sz="2800" b="1" i="1"/>
              <a:t>relevance </a:t>
            </a:r>
            <a:r>
              <a:rPr lang="en-US" sz="2800" i="1"/>
              <a:t>and </a:t>
            </a:r>
            <a:r>
              <a:rPr lang="en-US" sz="2800" b="1" i="1"/>
              <a:t>credibility.</a:t>
            </a:r>
            <a:endParaRPr b="1"/>
          </a:p>
        </p:txBody>
      </p:sp>
      <p:sp>
        <p:nvSpPr>
          <p:cNvPr id="129" name="Shape 129"/>
          <p:cNvSpPr txBox="1"/>
          <p:nvPr/>
        </p:nvSpPr>
        <p:spPr>
          <a:xfrm>
            <a:off x="652240" y="3685660"/>
            <a:ext cx="1485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Relevance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Credibility</a:t>
            </a:r>
            <a:endParaRPr/>
          </a:p>
        </p:txBody>
      </p:sp>
      <p:cxnSp>
        <p:nvCxnSpPr>
          <p:cNvPr id="130" name="Shape 130"/>
          <p:cNvCxnSpPr/>
          <p:nvPr/>
        </p:nvCxnSpPr>
        <p:spPr>
          <a:xfrm rot="10800000" flipH="1">
            <a:off x="1930050" y="3799870"/>
            <a:ext cx="628500" cy="801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1" name="Shape 131"/>
          <p:cNvCxnSpPr/>
          <p:nvPr/>
        </p:nvCxnSpPr>
        <p:spPr>
          <a:xfrm rot="10800000" flipH="1">
            <a:off x="1938115" y="3952270"/>
            <a:ext cx="628500" cy="801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4977044" y="675687"/>
            <a:ext cx="3624600" cy="30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sInvestigator calculates the likelihood that hypotheses are true based upon assigned evidence and ratings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921" y="879194"/>
            <a:ext cx="4454538" cy="347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/>
          <p:nvPr/>
        </p:nvSpPr>
        <p:spPr>
          <a:xfrm>
            <a:off x="2178210" y="3420844"/>
            <a:ext cx="535500" cy="324000"/>
          </a:xfrm>
          <a:prstGeom prst="ellipse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1988547" y="2781347"/>
            <a:ext cx="535500" cy="324000"/>
          </a:xfrm>
          <a:prstGeom prst="ellipse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2663348" y="2808555"/>
            <a:ext cx="151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Relevance</a:t>
            </a:r>
            <a:endParaRPr/>
          </a:p>
        </p:txBody>
      </p:sp>
      <p:sp>
        <p:nvSpPr>
          <p:cNvPr id="142" name="Shape 142"/>
          <p:cNvSpPr txBox="1"/>
          <p:nvPr/>
        </p:nvSpPr>
        <p:spPr>
          <a:xfrm>
            <a:off x="2779826" y="3317157"/>
            <a:ext cx="1364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Credibility</a:t>
            </a:r>
            <a:endParaRPr/>
          </a:p>
        </p:txBody>
      </p:sp>
      <p:sp>
        <p:nvSpPr>
          <p:cNvPr id="143" name="Shape 143"/>
          <p:cNvSpPr txBox="1"/>
          <p:nvPr/>
        </p:nvSpPr>
        <p:spPr>
          <a:xfrm>
            <a:off x="4977050" y="373740"/>
            <a:ext cx="3624600" cy="55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i="1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latin typeface="Arial"/>
                <a:ea typeface="Arial"/>
                <a:cs typeface="Arial"/>
                <a:sym typeface="Arial"/>
              </a:rPr>
              <a:t>sInvestigator calculates the likelihood that hypotheses are true based upon assigned evidence and ratings.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DUC 612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1673</Words>
  <Application>Microsoft Office PowerPoint</Application>
  <PresentationFormat>On-screen Show (4:3)</PresentationFormat>
  <Paragraphs>236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 Narrow</vt:lpstr>
      <vt:lpstr>Garamond</vt:lpstr>
      <vt:lpstr>Noto Sans Symbols</vt:lpstr>
      <vt:lpstr>Arial</vt:lpstr>
      <vt:lpstr>Calibri</vt:lpstr>
      <vt:lpstr>EDUC 612 Template</vt:lpstr>
      <vt:lpstr>PowerPoint Presentation</vt:lpstr>
      <vt:lpstr>Theoretical Framework Information Literacy</vt:lpstr>
      <vt:lpstr>Theoretical Framework Information Literacy and Scientific Inquiry</vt:lpstr>
      <vt:lpstr>sInvestigator  Critical Thinking about Scientific Information</vt:lpstr>
      <vt:lpstr>Basis for sInvestigator  </vt:lpstr>
      <vt:lpstr>Computational Theory of Intelligence Analysis</vt:lpstr>
      <vt:lpstr>PowerPoint Presentation</vt:lpstr>
      <vt:lpstr>PowerPoint Presentation</vt:lpstr>
      <vt:lpstr>PowerPoint Presentation</vt:lpstr>
      <vt:lpstr>Project Objective and Approach</vt:lpstr>
      <vt:lpstr>Research Questions</vt:lpstr>
      <vt:lpstr>Methods</vt:lpstr>
      <vt:lpstr>Measures</vt:lpstr>
      <vt:lpstr>Evaluating Scientific Evidence  Topic of Current Interest</vt:lpstr>
      <vt:lpstr>Findings - Spring 2017 Course</vt:lpstr>
      <vt:lpstr>PowerPoint Presentation</vt:lpstr>
      <vt:lpstr>Findings - Fall 2017 Ranking Credibility of 8 Items of Historical Evidence  Copernican Revolution</vt:lpstr>
      <vt:lpstr>Findings - Fall 2017 Ranking Credibility of 8 Items of Historical Evidence  Copernican Revolution</vt:lpstr>
      <vt:lpstr>Findings - Fall 2017 Ranking Credibility of 8 Items of Historical Evidence  Evolution</vt:lpstr>
      <vt:lpstr>Findings - Fall 2017 Ranking Credibility of 8 Items of Historical Evidence  Evolution</vt:lpstr>
      <vt:lpstr>Findings - Spring 2017 Current Sources</vt:lpstr>
      <vt:lpstr>Content Measures</vt:lpstr>
      <vt:lpstr>Qualitative Findings </vt:lpstr>
      <vt:lpstr>Students voices on using sInvestigator as an Inquiry tool</vt:lpstr>
      <vt:lpstr>Additional Findings</vt:lpstr>
      <vt:lpstr>Conclusions, Limitations, Implications</vt:lpstr>
      <vt:lpstr>Continuing Work</vt:lpstr>
      <vt:lpstr>For more information about sInvestigator...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Terrie Galanti</cp:lastModifiedBy>
  <cp:revision>4</cp:revision>
  <dcterms:modified xsi:type="dcterms:W3CDTF">2018-03-31T20:38:52Z</dcterms:modified>
</cp:coreProperties>
</file>