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31" r:id="rId1"/>
  </p:sldMasterIdLst>
  <p:notesMasterIdLst>
    <p:notesMasterId r:id="rId27"/>
  </p:notesMasterIdLst>
  <p:sldIdLst>
    <p:sldId id="434" r:id="rId2"/>
    <p:sldId id="258" r:id="rId3"/>
    <p:sldId id="536" r:id="rId4"/>
    <p:sldId id="539" r:id="rId5"/>
    <p:sldId id="521" r:id="rId6"/>
    <p:sldId id="510" r:id="rId7"/>
    <p:sldId id="512" r:id="rId8"/>
    <p:sldId id="513" r:id="rId9"/>
    <p:sldId id="520" r:id="rId10"/>
    <p:sldId id="515" r:id="rId11"/>
    <p:sldId id="516" r:id="rId12"/>
    <p:sldId id="517" r:id="rId13"/>
    <p:sldId id="540" r:id="rId14"/>
    <p:sldId id="526" r:id="rId15"/>
    <p:sldId id="527" r:id="rId16"/>
    <p:sldId id="528" r:id="rId17"/>
    <p:sldId id="531" r:id="rId18"/>
    <p:sldId id="541" r:id="rId19"/>
    <p:sldId id="529" r:id="rId20"/>
    <p:sldId id="532" r:id="rId21"/>
    <p:sldId id="533" r:id="rId22"/>
    <p:sldId id="535" r:id="rId23"/>
    <p:sldId id="538" r:id="rId24"/>
    <p:sldId id="412" r:id="rId25"/>
    <p:sldId id="50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n Meckl" initials="SM" lastIdx="5" clrIdx="0">
    <p:extLst>
      <p:ext uri="{19B8F6BF-5375-455C-9EA6-DF929625EA0E}">
        <p15:presenceInfo xmlns:p15="http://schemas.microsoft.com/office/powerpoint/2012/main" userId="2ccd703c110fbd2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E8853"/>
    <a:srgbClr val="0000FF"/>
    <a:srgbClr val="007878"/>
    <a:srgbClr val="669900"/>
    <a:srgbClr val="31533C"/>
    <a:srgbClr val="CCFFCC"/>
    <a:srgbClr val="FFE6CD"/>
    <a:srgbClr val="FFCCFF"/>
    <a:srgbClr val="D2EF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24" autoAdjust="0"/>
    <p:restoredTop sz="96837" autoAdjust="0"/>
  </p:normalViewPr>
  <p:slideViewPr>
    <p:cSldViewPr snapToGrid="0" snapToObjects="1" showGuides="1">
      <p:cViewPr varScale="1">
        <p:scale>
          <a:sx n="123" d="100"/>
          <a:sy n="123" d="100"/>
        </p:scale>
        <p:origin x="1085" y="96"/>
      </p:cViewPr>
      <p:guideLst>
        <p:guide orient="horz" pos="720"/>
        <p:guide pos="384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9B981C-056D-EF43-81A7-8992A6DD2D28}" type="datetimeFigureOut">
              <a:rPr lang="en-US" smtClean="0"/>
              <a:t>8/14/2017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72EBA4-99F6-754D-A27A-E48DA958ED3F}" type="slidenum">
              <a:rPr lang="en-US" smtClean="0"/>
              <a:t>‹#›</a:t>
            </a:fld>
            <a:endParaRPr lang="en-US"/>
          </a:p>
        </p:txBody>
      </p:sp>
    </p:spTree>
    <p:extLst>
      <p:ext uri="{BB962C8B-B14F-4D97-AF65-F5344CB8AC3E}">
        <p14:creationId xmlns:p14="http://schemas.microsoft.com/office/powerpoint/2010/main" val="811273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72EBA4-99F6-754D-A27A-E48DA958ED3F}" type="slidenum">
              <a:rPr lang="en-US" smtClean="0"/>
              <a:t>1</a:t>
            </a:fld>
            <a:endParaRPr lang="en-US"/>
          </a:p>
        </p:txBody>
      </p:sp>
    </p:spTree>
    <p:extLst>
      <p:ext uri="{BB962C8B-B14F-4D97-AF65-F5344CB8AC3E}">
        <p14:creationId xmlns:p14="http://schemas.microsoft.com/office/powerpoint/2010/main" val="1165583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72EBA4-99F6-754D-A27A-E48DA958ED3F}" type="slidenum">
              <a:rPr lang="en-US" smtClean="0"/>
              <a:t>10</a:t>
            </a:fld>
            <a:endParaRPr lang="en-US"/>
          </a:p>
        </p:txBody>
      </p:sp>
    </p:spTree>
    <p:extLst>
      <p:ext uri="{BB962C8B-B14F-4D97-AF65-F5344CB8AC3E}">
        <p14:creationId xmlns:p14="http://schemas.microsoft.com/office/powerpoint/2010/main" val="211200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72EBA4-99F6-754D-A27A-E48DA958ED3F}" type="slidenum">
              <a:rPr lang="en-US" smtClean="0"/>
              <a:t>11</a:t>
            </a:fld>
            <a:endParaRPr lang="en-US"/>
          </a:p>
        </p:txBody>
      </p:sp>
    </p:spTree>
    <p:extLst>
      <p:ext uri="{BB962C8B-B14F-4D97-AF65-F5344CB8AC3E}">
        <p14:creationId xmlns:p14="http://schemas.microsoft.com/office/powerpoint/2010/main" val="2066993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72EBA4-99F6-754D-A27A-E48DA958ED3F}" type="slidenum">
              <a:rPr lang="en-US" smtClean="0"/>
              <a:t>12</a:t>
            </a:fld>
            <a:endParaRPr lang="en-US"/>
          </a:p>
        </p:txBody>
      </p:sp>
    </p:spTree>
    <p:extLst>
      <p:ext uri="{BB962C8B-B14F-4D97-AF65-F5344CB8AC3E}">
        <p14:creationId xmlns:p14="http://schemas.microsoft.com/office/powerpoint/2010/main" val="1459124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2EBA4-99F6-754D-A27A-E48DA958ED3F}" type="slidenum">
              <a:rPr lang="en-US" smtClean="0"/>
              <a:t>13</a:t>
            </a:fld>
            <a:endParaRPr lang="en-US"/>
          </a:p>
        </p:txBody>
      </p:sp>
    </p:spTree>
    <p:extLst>
      <p:ext uri="{BB962C8B-B14F-4D97-AF65-F5344CB8AC3E}">
        <p14:creationId xmlns:p14="http://schemas.microsoft.com/office/powerpoint/2010/main" val="3187777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2EBA4-99F6-754D-A27A-E48DA958ED3F}" type="slidenum">
              <a:rPr lang="en-US" smtClean="0"/>
              <a:t>18</a:t>
            </a:fld>
            <a:endParaRPr lang="en-US"/>
          </a:p>
        </p:txBody>
      </p:sp>
    </p:spTree>
    <p:extLst>
      <p:ext uri="{BB962C8B-B14F-4D97-AF65-F5344CB8AC3E}">
        <p14:creationId xmlns:p14="http://schemas.microsoft.com/office/powerpoint/2010/main" val="3817506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72EBA4-99F6-754D-A27A-E48DA958ED3F}" type="slidenum">
              <a:rPr lang="en-US" smtClean="0"/>
              <a:t>24</a:t>
            </a:fld>
            <a:endParaRPr lang="en-US"/>
          </a:p>
        </p:txBody>
      </p:sp>
    </p:spTree>
    <p:extLst>
      <p:ext uri="{BB962C8B-B14F-4D97-AF65-F5344CB8AC3E}">
        <p14:creationId xmlns:p14="http://schemas.microsoft.com/office/powerpoint/2010/main" val="649366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72EBA4-99F6-754D-A27A-E48DA958ED3F}" type="slidenum">
              <a:rPr lang="en-US" smtClean="0"/>
              <a:t>25</a:t>
            </a:fld>
            <a:endParaRPr lang="en-US"/>
          </a:p>
        </p:txBody>
      </p:sp>
    </p:spTree>
    <p:extLst>
      <p:ext uri="{BB962C8B-B14F-4D97-AF65-F5344CB8AC3E}">
        <p14:creationId xmlns:p14="http://schemas.microsoft.com/office/powerpoint/2010/main" val="3279167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2EBA4-99F6-754D-A27A-E48DA958ED3F}" type="slidenum">
              <a:rPr lang="en-US" smtClean="0"/>
              <a:t>2</a:t>
            </a:fld>
            <a:endParaRPr lang="en-US"/>
          </a:p>
        </p:txBody>
      </p:sp>
    </p:spTree>
    <p:extLst>
      <p:ext uri="{BB962C8B-B14F-4D97-AF65-F5344CB8AC3E}">
        <p14:creationId xmlns:p14="http://schemas.microsoft.com/office/powerpoint/2010/main" val="896470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2EBA4-99F6-754D-A27A-E48DA958ED3F}" type="slidenum">
              <a:rPr lang="en-US" smtClean="0"/>
              <a:t>3</a:t>
            </a:fld>
            <a:endParaRPr lang="en-US"/>
          </a:p>
        </p:txBody>
      </p:sp>
    </p:spTree>
    <p:extLst>
      <p:ext uri="{BB962C8B-B14F-4D97-AF65-F5344CB8AC3E}">
        <p14:creationId xmlns:p14="http://schemas.microsoft.com/office/powerpoint/2010/main" val="1444865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2EBA4-99F6-754D-A27A-E48DA958ED3F}" type="slidenum">
              <a:rPr lang="en-US" smtClean="0"/>
              <a:t>4</a:t>
            </a:fld>
            <a:endParaRPr lang="en-US"/>
          </a:p>
        </p:txBody>
      </p:sp>
    </p:spTree>
    <p:extLst>
      <p:ext uri="{BB962C8B-B14F-4D97-AF65-F5344CB8AC3E}">
        <p14:creationId xmlns:p14="http://schemas.microsoft.com/office/powerpoint/2010/main" val="346554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72EBA4-99F6-754D-A27A-E48DA958ED3F}" type="slidenum">
              <a:rPr lang="en-US" smtClean="0"/>
              <a:t>5</a:t>
            </a:fld>
            <a:endParaRPr lang="en-US"/>
          </a:p>
        </p:txBody>
      </p:sp>
    </p:spTree>
    <p:extLst>
      <p:ext uri="{BB962C8B-B14F-4D97-AF65-F5344CB8AC3E}">
        <p14:creationId xmlns:p14="http://schemas.microsoft.com/office/powerpoint/2010/main" val="3608935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72EBA4-99F6-754D-A27A-E48DA958ED3F}" type="slidenum">
              <a:rPr lang="en-US" smtClean="0"/>
              <a:t>6</a:t>
            </a:fld>
            <a:endParaRPr lang="en-US"/>
          </a:p>
        </p:txBody>
      </p:sp>
    </p:spTree>
    <p:extLst>
      <p:ext uri="{BB962C8B-B14F-4D97-AF65-F5344CB8AC3E}">
        <p14:creationId xmlns:p14="http://schemas.microsoft.com/office/powerpoint/2010/main" val="1172766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72EBA4-99F6-754D-A27A-E48DA958ED3F}" type="slidenum">
              <a:rPr lang="en-US" smtClean="0"/>
              <a:t>7</a:t>
            </a:fld>
            <a:endParaRPr lang="en-US"/>
          </a:p>
        </p:txBody>
      </p:sp>
    </p:spTree>
    <p:extLst>
      <p:ext uri="{BB962C8B-B14F-4D97-AF65-F5344CB8AC3E}">
        <p14:creationId xmlns:p14="http://schemas.microsoft.com/office/powerpoint/2010/main" val="680302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72EBA4-99F6-754D-A27A-E48DA958ED3F}" type="slidenum">
              <a:rPr lang="en-US" smtClean="0"/>
              <a:t>8</a:t>
            </a:fld>
            <a:endParaRPr lang="en-US"/>
          </a:p>
        </p:txBody>
      </p:sp>
    </p:spTree>
    <p:extLst>
      <p:ext uri="{BB962C8B-B14F-4D97-AF65-F5344CB8AC3E}">
        <p14:creationId xmlns:p14="http://schemas.microsoft.com/office/powerpoint/2010/main" val="2883693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72EBA4-99F6-754D-A27A-E48DA958ED3F}" type="slidenum">
              <a:rPr lang="en-US" smtClean="0"/>
              <a:t>9</a:t>
            </a:fld>
            <a:endParaRPr lang="en-US"/>
          </a:p>
        </p:txBody>
      </p:sp>
    </p:spTree>
    <p:extLst>
      <p:ext uri="{BB962C8B-B14F-4D97-AF65-F5344CB8AC3E}">
        <p14:creationId xmlns:p14="http://schemas.microsoft.com/office/powerpoint/2010/main" val="12443232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097280"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354330" y="6488668"/>
            <a:ext cx="3998259"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mn-lt"/>
                <a:ea typeface="+mn-ea"/>
                <a:cs typeface="+mn-cs"/>
              </a:rPr>
              <a:t>(C) 2017 </a:t>
            </a:r>
            <a:r>
              <a:rPr kumimoji="0" lang="mr-IN" sz="900" b="0" i="0" u="none" strike="noStrike" kern="1200" cap="none" spc="0" normalizeH="0" baseline="0" noProof="0" dirty="0">
                <a:ln>
                  <a:noFill/>
                </a:ln>
                <a:solidFill>
                  <a:srgbClr val="FFFFFF"/>
                </a:solidFill>
                <a:effectLst/>
                <a:uLnTx/>
                <a:uFillTx/>
                <a:latin typeface="+mn-lt"/>
                <a:ea typeface="+mn-ea"/>
                <a:cs typeface="+mn-cs"/>
              </a:rPr>
              <a:t>–</a:t>
            </a:r>
            <a:r>
              <a:rPr kumimoji="0" lang="en-US" sz="900" b="0" i="0" u="none" strike="noStrike" kern="1200" cap="none" spc="0" normalizeH="0" baseline="0" noProof="0" dirty="0">
                <a:ln>
                  <a:noFill/>
                </a:ln>
                <a:solidFill>
                  <a:srgbClr val="FFFFFF"/>
                </a:solidFill>
                <a:effectLst/>
                <a:uLnTx/>
                <a:uFillTx/>
                <a:latin typeface="+mn-lt"/>
                <a:ea typeface="+mn-ea"/>
                <a:cs typeface="+mn-cs"/>
              </a:rPr>
              <a:t> George Mason University, Learning Agents Center</a:t>
            </a:r>
          </a:p>
        </p:txBody>
      </p:sp>
      <p:pic>
        <p:nvPicPr>
          <p:cNvPr id="17" name="Picture 2" descr="GMU_color_15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41430" y="6334316"/>
            <a:ext cx="733932" cy="548002"/>
          </a:xfrm>
          <a:prstGeom prst="rect">
            <a:avLst/>
          </a:prstGeom>
          <a:solidFill>
            <a:schemeClr val="accent2">
              <a:lumMod val="20000"/>
              <a:lumOff val="80000"/>
            </a:schemeClr>
          </a:solidFill>
          <a:ln>
            <a:noFill/>
          </a:ln>
          <a:extLst/>
        </p:spPr>
      </p:pic>
      <p:pic>
        <p:nvPicPr>
          <p:cNvPr id="18" name="Picture 17" descr="center_logo mason smalles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576210" y="6334316"/>
            <a:ext cx="527653" cy="52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86604"/>
            <a:ext cx="10972800" cy="732300"/>
          </a:xfrm>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444568" y="1214847"/>
            <a:ext cx="11338560" cy="4833256"/>
          </a:xfr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612648" y="1014984"/>
            <a:ext cx="109728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10" name="TextBox 9"/>
          <p:cNvSpPr txBox="1"/>
          <p:nvPr userDrawn="1"/>
        </p:nvSpPr>
        <p:spPr>
          <a:xfrm>
            <a:off x="5348344" y="6511533"/>
            <a:ext cx="1495313"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srgbClr val="E6FFFE"/>
                </a:solidFill>
              </a:rPr>
              <a:t>Page </a:t>
            </a:r>
            <a:fld id="{A9CE57CC-4033-994E-B9BB-DAC29FE6A572}" type="slidenum">
              <a:rPr lang="en-US" sz="1200" smtClean="0">
                <a:solidFill>
                  <a:srgbClr val="E6FFFE"/>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6FFFE"/>
              </a:solidFill>
              <a:effectLst/>
              <a:uLnTx/>
              <a:uFillTx/>
              <a:latin typeface="+mn-lt"/>
              <a:ea typeface="+mn-ea"/>
              <a:cs typeface="+mn-cs"/>
            </a:endParaRPr>
          </a:p>
        </p:txBody>
      </p:sp>
    </p:spTree>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4"/>
            <a:ext cx="10058400" cy="7323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214847"/>
            <a:ext cx="10058400" cy="4833256"/>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userDrawn="1"/>
        </p:nvSpPr>
        <p:spPr>
          <a:xfrm>
            <a:off x="1" y="6400800"/>
            <a:ext cx="12192000" cy="457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6334316"/>
            <a:ext cx="12192000" cy="6648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userDrawn="1"/>
        </p:nvSpPr>
        <p:spPr>
          <a:xfrm>
            <a:off x="354330" y="6488668"/>
            <a:ext cx="3998259"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mn-lt"/>
                <a:ea typeface="+mn-ea"/>
                <a:cs typeface="+mn-cs"/>
              </a:rPr>
              <a:t>(C) 2017 </a:t>
            </a:r>
            <a:r>
              <a:rPr kumimoji="0" lang="mr-IN" sz="900" b="0" i="0" u="none" strike="noStrike" kern="1200" cap="none" spc="0" normalizeH="0" baseline="0" noProof="0" dirty="0">
                <a:ln>
                  <a:noFill/>
                </a:ln>
                <a:solidFill>
                  <a:srgbClr val="FFFFFF"/>
                </a:solidFill>
                <a:effectLst/>
                <a:uLnTx/>
                <a:uFillTx/>
                <a:latin typeface="+mn-lt"/>
                <a:ea typeface="+mn-ea"/>
                <a:cs typeface="+mn-cs"/>
              </a:rPr>
              <a:t>–</a:t>
            </a:r>
            <a:r>
              <a:rPr kumimoji="0" lang="en-US" sz="900" b="0" i="0" u="none" strike="noStrike" kern="1200" cap="none" spc="0" normalizeH="0" baseline="0" noProof="0" dirty="0">
                <a:ln>
                  <a:noFill/>
                </a:ln>
                <a:solidFill>
                  <a:srgbClr val="FFFFFF"/>
                </a:solidFill>
                <a:effectLst/>
                <a:uLnTx/>
                <a:uFillTx/>
                <a:latin typeface="+mn-lt"/>
                <a:ea typeface="+mn-ea"/>
                <a:cs typeface="+mn-cs"/>
              </a:rPr>
              <a:t> George Mason University, Learning Agents Center</a:t>
            </a:r>
          </a:p>
        </p:txBody>
      </p:sp>
      <p:pic>
        <p:nvPicPr>
          <p:cNvPr id="13" name="Picture 2" descr="GMU_color_150"/>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883983" y="6348953"/>
            <a:ext cx="700088" cy="522732"/>
          </a:xfrm>
          <a:prstGeom prst="rect">
            <a:avLst/>
          </a:prstGeom>
          <a:solidFill>
            <a:schemeClr val="accent2">
              <a:lumMod val="20000"/>
              <a:lumOff val="80000"/>
            </a:schemeClr>
          </a:solidFill>
          <a:ln>
            <a:noFill/>
          </a:ln>
          <a:extLst/>
        </p:spPr>
      </p:pic>
      <p:pic>
        <p:nvPicPr>
          <p:cNvPr id="14" name="Picture 13" descr="center_logo mason smallest"/>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1576211" y="6345333"/>
            <a:ext cx="516636" cy="516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477811"/>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5" r:id="rId3"/>
    <p:sldLayoutId id="2147484036" r:id="rId4"/>
    <p:sldLayoutId id="2147484037" r:id="rId5"/>
    <p:sldLayoutId id="2147484038" r:id="rId6"/>
    <p:sldLayoutId id="2147484041" r:id="rId7"/>
  </p:sldLayoutIdLst>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tif"/></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5.emf"/><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wmf"/><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5.emf"/><Relationship Id="rId5" Type="http://schemas.openxmlformats.org/officeDocument/2006/relationships/image" Target="../media/image18.emf"/><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lac.gmu.edu/publications/2015/APT-LAC.pdf"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wmf"/><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g"/><Relationship Id="rId5" Type="http://schemas.openxmlformats.org/officeDocument/2006/relationships/image" Target="../media/image7.png"/><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0.emf"/><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8.emf"/><Relationship Id="rId7" Type="http://schemas.openxmlformats.org/officeDocument/2006/relationships/image" Target="../media/image23.wm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7279" y="2955848"/>
            <a:ext cx="10989945" cy="1369261"/>
          </a:xfrm>
        </p:spPr>
        <p:txBody>
          <a:bodyPr>
            <a:normAutofit/>
          </a:bodyPr>
          <a:lstStyle/>
          <a:p>
            <a:r>
              <a:rPr lang="en-US" sz="3200" b="1" dirty="0" smtClean="0"/>
              <a:t>Teaching Critical Thinking Skills in Science with </a:t>
            </a:r>
            <a:r>
              <a:rPr lang="en-US" sz="3200" b="1" dirty="0" err="1" smtClean="0"/>
              <a:t>sInvestigator</a:t>
            </a:r>
            <a:r>
              <a:rPr lang="en-US" sz="3200" b="1" dirty="0" smtClean="0"/>
              <a:t>: </a:t>
            </a:r>
            <a:br>
              <a:rPr lang="en-US" sz="3200" b="1" dirty="0" smtClean="0"/>
            </a:br>
            <a:r>
              <a:rPr lang="en-US" sz="3200" b="1" dirty="0" smtClean="0"/>
              <a:t>Project Introduction</a:t>
            </a:r>
            <a:endParaRPr lang="en-US" sz="3200" b="1" dirty="0"/>
          </a:p>
        </p:txBody>
      </p:sp>
      <p:sp>
        <p:nvSpPr>
          <p:cNvPr id="4" name="Subtitle 3"/>
          <p:cNvSpPr>
            <a:spLocks noGrp="1"/>
          </p:cNvSpPr>
          <p:nvPr>
            <p:ph type="subTitle" idx="1"/>
          </p:nvPr>
        </p:nvSpPr>
        <p:spPr>
          <a:xfrm>
            <a:off x="1097280" y="4347778"/>
            <a:ext cx="10058400" cy="1342504"/>
          </a:xfrm>
        </p:spPr>
        <p:txBody>
          <a:bodyPr>
            <a:noAutofit/>
          </a:bodyPr>
          <a:lstStyle/>
          <a:p>
            <a:pPr lvl="0" defTabSz="1463675" fontAlgn="base">
              <a:lnSpc>
                <a:spcPct val="100000"/>
              </a:lnSpc>
              <a:spcBef>
                <a:spcPct val="0"/>
              </a:spcBef>
              <a:spcAft>
                <a:spcPct val="0"/>
              </a:spcAft>
              <a:buClrTx/>
              <a:buSzTx/>
            </a:pPr>
            <a:r>
              <a:rPr lang="en-US" b="1" cap="none" spc="0" dirty="0" err="1">
                <a:solidFill>
                  <a:schemeClr val="tx1"/>
                </a:solidFill>
                <a:cs typeface="Arial"/>
              </a:rPr>
              <a:t>Volgenau</a:t>
            </a:r>
            <a:r>
              <a:rPr lang="en-US" b="1" cap="none" spc="0" dirty="0">
                <a:solidFill>
                  <a:schemeClr val="tx1"/>
                </a:solidFill>
                <a:cs typeface="Arial"/>
              </a:rPr>
              <a:t> School of Engineering </a:t>
            </a:r>
            <a:r>
              <a:rPr lang="en-US" cap="none" spc="0" dirty="0">
                <a:solidFill>
                  <a:schemeClr val="tx1"/>
                </a:solidFill>
                <a:cs typeface="Arial"/>
              </a:rPr>
              <a:t>(Gheorghe Tecuci, Mihai Boicu, Dorin Marcu) </a:t>
            </a:r>
          </a:p>
          <a:p>
            <a:pPr lvl="0" defTabSz="1463675" fontAlgn="base">
              <a:lnSpc>
                <a:spcPct val="100000"/>
              </a:lnSpc>
              <a:spcBef>
                <a:spcPct val="0"/>
              </a:spcBef>
              <a:spcAft>
                <a:spcPct val="0"/>
              </a:spcAft>
              <a:buClrTx/>
              <a:buSzTx/>
            </a:pPr>
            <a:r>
              <a:rPr lang="en-US" b="1" cap="none" spc="0" dirty="0">
                <a:solidFill>
                  <a:schemeClr val="tx1"/>
                </a:solidFill>
                <a:cs typeface="Arial"/>
              </a:rPr>
              <a:t>College of Science </a:t>
            </a:r>
            <a:r>
              <a:rPr lang="en-US" cap="none" spc="0" dirty="0">
                <a:solidFill>
                  <a:schemeClr val="tx1"/>
                </a:solidFill>
                <a:cs typeface="Arial"/>
              </a:rPr>
              <a:t>(James Trefil) </a:t>
            </a:r>
          </a:p>
          <a:p>
            <a:pPr lvl="0" defTabSz="1463675" fontAlgn="base">
              <a:lnSpc>
                <a:spcPct val="100000"/>
              </a:lnSpc>
              <a:spcBef>
                <a:spcPct val="0"/>
              </a:spcBef>
              <a:spcAft>
                <a:spcPct val="0"/>
              </a:spcAft>
              <a:buClrTx/>
              <a:buSzTx/>
            </a:pPr>
            <a:r>
              <a:rPr lang="en-US" b="1" cap="none" spc="0" dirty="0">
                <a:solidFill>
                  <a:schemeClr val="tx1"/>
                </a:solidFill>
                <a:cs typeface="Arial"/>
              </a:rPr>
              <a:t>College of Education &amp; Human Development </a:t>
            </a:r>
            <a:r>
              <a:rPr lang="en-US" cap="none" spc="0" dirty="0">
                <a:solidFill>
                  <a:schemeClr val="tx1"/>
                </a:solidFill>
                <a:cs typeface="Arial"/>
              </a:rPr>
              <a:t>(Nancy </a:t>
            </a:r>
            <a:r>
              <a:rPr lang="en-US" cap="none" spc="0" dirty="0" smtClean="0">
                <a:solidFill>
                  <a:schemeClr val="tx1"/>
                </a:solidFill>
                <a:cs typeface="Arial"/>
              </a:rPr>
              <a:t>Holincheck, Terrie Galanti)</a:t>
            </a:r>
            <a:endParaRPr lang="en-US" cap="none" spc="0" dirty="0">
              <a:solidFill>
                <a:schemeClr val="tx1"/>
              </a:solidFill>
              <a:cs typeface="Arial"/>
            </a:endParaRPr>
          </a:p>
        </p:txBody>
      </p:sp>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 y="0"/>
            <a:ext cx="1581150" cy="1590675"/>
          </a:xfrm>
          <a:prstGeom prst="rect">
            <a:avLst/>
          </a:prstGeom>
        </p:spPr>
      </p:pic>
      <p:sp>
        <p:nvSpPr>
          <p:cNvPr id="8" name="Rectangle 7"/>
          <p:cNvSpPr/>
          <p:nvPr/>
        </p:nvSpPr>
        <p:spPr>
          <a:xfrm>
            <a:off x="1761641" y="130161"/>
            <a:ext cx="4372459" cy="1200329"/>
          </a:xfrm>
          <a:prstGeom prst="rect">
            <a:avLst/>
          </a:prstGeom>
        </p:spPr>
        <p:txBody>
          <a:bodyPr wrap="square">
            <a:spAutoFit/>
          </a:bodyPr>
          <a:lstStyle/>
          <a:p>
            <a:r>
              <a:rPr lang="en-US" sz="2400" dirty="0"/>
              <a:t>Improving Undergraduate STEM Education: Education and Human Resources (IUSE: EHR)</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200" y="400221"/>
            <a:ext cx="3200400" cy="2798064"/>
          </a:xfrm>
          <a:prstGeom prst="rect">
            <a:avLst/>
          </a:prstGeom>
        </p:spPr>
      </p:pic>
    </p:spTree>
    <p:extLst>
      <p:ext uri="{BB962C8B-B14F-4D97-AF65-F5344CB8AC3E}">
        <p14:creationId xmlns:p14="http://schemas.microsoft.com/office/powerpoint/2010/main" val="191524239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2235525" y="1664371"/>
            <a:ext cx="1285608" cy="276999"/>
          </a:xfrm>
          <a:prstGeom prst="rect">
            <a:avLst/>
          </a:prstGeom>
          <a:noFill/>
        </p:spPr>
        <p:txBody>
          <a:bodyPr wrap="none" lIns="0" tIns="0" rIns="0" bIns="0" rtlCol="0">
            <a:spAutoFit/>
          </a:bodyPr>
          <a:lstStyle/>
          <a:p>
            <a:pPr algn="ctr" defTabSz="914400"/>
            <a:r>
              <a:rPr lang="en-US" b="1" kern="0" dirty="0">
                <a:solidFill>
                  <a:srgbClr val="0066CC"/>
                </a:solidFill>
                <a:latin typeface="Arial Narrow" panose="020B0606020202030204" pitchFamily="34" charset="0"/>
                <a:cs typeface="Arial" charset="0"/>
              </a:rPr>
              <a:t>a</a:t>
            </a:r>
            <a:r>
              <a:rPr lang="en-US" b="1" kern="0" dirty="0" smtClean="0">
                <a:solidFill>
                  <a:srgbClr val="0066CC"/>
                </a:solidFill>
                <a:latin typeface="Arial Narrow" panose="020B0606020202030204" pitchFamily="34" charset="0"/>
                <a:cs typeface="Arial" charset="0"/>
              </a:rPr>
              <a:t>mbush cover</a:t>
            </a:r>
            <a:endParaRPr lang="en-US" b="1" u="sng" dirty="0">
              <a:solidFill>
                <a:srgbClr val="0066CC"/>
              </a:solidFill>
              <a:latin typeface="Arial Narrow" panose="020B0606020202030204" pitchFamily="34" charset="0"/>
              <a:cs typeface="Arial" charset="0"/>
            </a:endParaRPr>
          </a:p>
        </p:txBody>
      </p:sp>
      <p:cxnSp>
        <p:nvCxnSpPr>
          <p:cNvPr id="36" name="Straight Arrow Connector 35"/>
          <p:cNvCxnSpPr>
            <a:stCxn id="55" idx="0"/>
            <a:endCxn id="34" idx="2"/>
          </p:cNvCxnSpPr>
          <p:nvPr/>
        </p:nvCxnSpPr>
        <p:spPr>
          <a:xfrm flipH="1" flipV="1">
            <a:off x="2878329" y="1941370"/>
            <a:ext cx="14213" cy="2071474"/>
          </a:xfrm>
          <a:prstGeom prst="straightConnector1">
            <a:avLst/>
          </a:prstGeom>
          <a:noFill/>
          <a:ln w="19050" cap="flat" cmpd="sng" algn="ctr">
            <a:solidFill>
              <a:srgbClr val="4F81BD">
                <a:shade val="95000"/>
                <a:satMod val="105000"/>
              </a:srgbClr>
            </a:solidFill>
            <a:prstDash val="solid"/>
            <a:headEnd type="none" w="med" len="med"/>
            <a:tailEnd type="none" w="med" len="med"/>
          </a:ln>
          <a:effectLst/>
        </p:spPr>
      </p:cxnSp>
      <p:pic>
        <p:nvPicPr>
          <p:cNvPr id="37" name="Picture 2" descr="D:\Contracts\2012 12 (2009) NGO\2012 12 Report\EVD-006n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6640" y="4622042"/>
            <a:ext cx="1774419" cy="1310721"/>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p:cNvGrpSpPr/>
          <p:nvPr/>
        </p:nvGrpSpPr>
        <p:grpSpPr>
          <a:xfrm>
            <a:off x="9313768" y="3304481"/>
            <a:ext cx="2301240" cy="2812621"/>
            <a:chOff x="6248400" y="3904394"/>
            <a:chExt cx="2301240" cy="2812621"/>
          </a:xfrm>
        </p:grpSpPr>
        <p:sp>
          <p:nvSpPr>
            <p:cNvPr id="39" name="Rounded Rectangle 38"/>
            <p:cNvSpPr/>
            <p:nvPr/>
          </p:nvSpPr>
          <p:spPr>
            <a:xfrm>
              <a:off x="6313716" y="6410548"/>
              <a:ext cx="1671498" cy="306467"/>
            </a:xfrm>
            <a:prstGeom prst="roundRect">
              <a:avLst/>
            </a:prstGeom>
            <a:solidFill>
              <a:srgbClr val="F79646">
                <a:lumMod val="20000"/>
                <a:lumOff val="80000"/>
              </a:srgbClr>
            </a:solidFill>
            <a:ln w="9525" cap="flat" cmpd="sng" algn="ctr">
              <a:solidFill>
                <a:srgbClr val="F79646">
                  <a:lumMod val="50000"/>
                </a:srgbClr>
              </a:solidFill>
              <a:prstDash val="solid"/>
            </a:ln>
            <a:effectLst>
              <a:outerShdw blurRad="40000" dist="20000" dir="5400000" rotWithShape="0">
                <a:srgbClr val="000000">
                  <a:alpha val="38000"/>
                </a:srgbClr>
              </a:outerShdw>
            </a:effectLst>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669900"/>
                  </a:solidFill>
                  <a:effectLst/>
                  <a:uLnTx/>
                  <a:uFillTx/>
                  <a:latin typeface="Arial Narrow" panose="020B0606020202030204" pitchFamily="34" charset="0"/>
                  <a:cs typeface="Arial"/>
                </a:rPr>
                <a:t>not set</a:t>
              </a:r>
              <a:endParaRPr kumimoji="0" lang="en-US" sz="1800" b="1" i="0" u="none" strike="noStrike" kern="0" cap="none" spc="0" normalizeH="0" baseline="0" noProof="0" dirty="0">
                <a:ln>
                  <a:noFill/>
                </a:ln>
                <a:solidFill>
                  <a:srgbClr val="669900"/>
                </a:solidFill>
                <a:effectLst/>
                <a:uLnTx/>
                <a:uFillTx/>
                <a:latin typeface="Arial Narrow" panose="020B0606020202030204" pitchFamily="34" charset="0"/>
                <a:cs typeface="Arial"/>
              </a:endParaRPr>
            </a:p>
          </p:txBody>
        </p:sp>
        <p:sp>
          <p:nvSpPr>
            <p:cNvPr id="40" name="Rounded Rectangle 39"/>
            <p:cNvSpPr/>
            <p:nvPr/>
          </p:nvSpPr>
          <p:spPr>
            <a:xfrm>
              <a:off x="6313714" y="4414628"/>
              <a:ext cx="1671499" cy="340519"/>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669900"/>
                  </a:solidFill>
                  <a:effectLst/>
                  <a:uLnTx/>
                  <a:uFillTx/>
                  <a:latin typeface="Arial Narrow" panose="020B0606020202030204" pitchFamily="34" charset="0"/>
                  <a:cs typeface="Arial"/>
                </a:rPr>
                <a:t> almost certain</a:t>
              </a:r>
              <a:endParaRPr kumimoji="0" lang="en-US" sz="1800" b="1" i="0" u="none" strike="noStrike" kern="0" cap="none" spc="0" normalizeH="0" baseline="0" noProof="0" dirty="0">
                <a:ln>
                  <a:noFill/>
                </a:ln>
                <a:solidFill>
                  <a:srgbClr val="669900"/>
                </a:solidFill>
                <a:effectLst/>
                <a:uLnTx/>
                <a:uFillTx/>
                <a:latin typeface="Arial Narrow" panose="020B0606020202030204" pitchFamily="34" charset="0"/>
                <a:cs typeface="Arial"/>
              </a:endParaRPr>
            </a:p>
          </p:txBody>
        </p:sp>
        <p:sp>
          <p:nvSpPr>
            <p:cNvPr id="41" name="Rounded Rectangle 40"/>
            <p:cNvSpPr/>
            <p:nvPr/>
          </p:nvSpPr>
          <p:spPr>
            <a:xfrm>
              <a:off x="6313714" y="3952521"/>
              <a:ext cx="1671499" cy="340519"/>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669900"/>
                  </a:solidFill>
                  <a:effectLst/>
                  <a:uLnTx/>
                  <a:uFillTx/>
                  <a:latin typeface="Arial Narrow" panose="020B0606020202030204" pitchFamily="34" charset="0"/>
                  <a:cs typeface="Arial"/>
                </a:rPr>
                <a:t> certain</a:t>
              </a:r>
              <a:endParaRPr kumimoji="0" lang="en-US" sz="1800" b="1" i="0" u="none" strike="noStrike" kern="0" cap="none" spc="0" normalizeH="0" baseline="0" noProof="0" dirty="0">
                <a:ln>
                  <a:noFill/>
                </a:ln>
                <a:solidFill>
                  <a:srgbClr val="669900"/>
                </a:solidFill>
                <a:effectLst/>
                <a:uLnTx/>
                <a:uFillTx/>
                <a:latin typeface="Arial Narrow" panose="020B0606020202030204" pitchFamily="34" charset="0"/>
                <a:cs typeface="Arial"/>
              </a:endParaRPr>
            </a:p>
          </p:txBody>
        </p:sp>
        <p:sp>
          <p:nvSpPr>
            <p:cNvPr id="42" name="Rounded Rectangle 41"/>
            <p:cNvSpPr/>
            <p:nvPr/>
          </p:nvSpPr>
          <p:spPr>
            <a:xfrm>
              <a:off x="6313715" y="4879197"/>
              <a:ext cx="1671499" cy="340519"/>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669900"/>
                  </a:solidFill>
                  <a:effectLst/>
                  <a:uLnTx/>
                  <a:uFillTx/>
                  <a:latin typeface="Arial Narrow" panose="020B0606020202030204" pitchFamily="34" charset="0"/>
                  <a:cs typeface="Arial"/>
                </a:rPr>
                <a:t> very likely</a:t>
              </a:r>
              <a:endParaRPr kumimoji="0" lang="en-US" sz="1800" b="1" i="0" u="none" strike="noStrike" kern="0" cap="none" spc="0" normalizeH="0" baseline="0" noProof="0" dirty="0">
                <a:ln>
                  <a:noFill/>
                </a:ln>
                <a:solidFill>
                  <a:srgbClr val="669900"/>
                </a:solidFill>
                <a:effectLst/>
                <a:uLnTx/>
                <a:uFillTx/>
                <a:latin typeface="Arial Narrow" panose="020B0606020202030204" pitchFamily="34" charset="0"/>
                <a:cs typeface="Arial"/>
              </a:endParaRPr>
            </a:p>
          </p:txBody>
        </p:sp>
        <p:sp>
          <p:nvSpPr>
            <p:cNvPr id="43" name="Rounded Rectangle 42"/>
            <p:cNvSpPr/>
            <p:nvPr/>
          </p:nvSpPr>
          <p:spPr>
            <a:xfrm>
              <a:off x="6313714" y="5824633"/>
              <a:ext cx="1671499" cy="340519"/>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none" lIns="9144" tIns="0" rIns="9144"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669900"/>
                  </a:solidFill>
                  <a:effectLst/>
                  <a:uLnTx/>
                  <a:uFillTx/>
                  <a:latin typeface="Arial Narrow" panose="020B0606020202030204" pitchFamily="34" charset="0"/>
                  <a:cs typeface="Arial"/>
                </a:rPr>
                <a:t>no support</a:t>
              </a:r>
              <a:endParaRPr kumimoji="0" lang="en-US" sz="1800" b="1" i="0" u="none" strike="noStrike" kern="0" cap="none" spc="0" normalizeH="0" baseline="0" noProof="0" dirty="0">
                <a:ln>
                  <a:noFill/>
                </a:ln>
                <a:solidFill>
                  <a:srgbClr val="669900"/>
                </a:solidFill>
                <a:effectLst/>
                <a:uLnTx/>
                <a:uFillTx/>
                <a:latin typeface="Arial Narrow" panose="020B0606020202030204" pitchFamily="34" charset="0"/>
                <a:cs typeface="Arial"/>
              </a:endParaRPr>
            </a:p>
          </p:txBody>
        </p:sp>
        <p:sp>
          <p:nvSpPr>
            <p:cNvPr id="44" name="Rounded Rectangle 43"/>
            <p:cNvSpPr/>
            <p:nvPr/>
          </p:nvSpPr>
          <p:spPr>
            <a:xfrm>
              <a:off x="6313715" y="5343766"/>
              <a:ext cx="1671499" cy="340519"/>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669900"/>
                  </a:solidFill>
                  <a:effectLst/>
                  <a:uLnTx/>
                  <a:uFillTx/>
                  <a:latin typeface="Arial Narrow" panose="020B0606020202030204" pitchFamily="34" charset="0"/>
                  <a:cs typeface="Arial"/>
                </a:rPr>
                <a:t> likely</a:t>
              </a:r>
              <a:endParaRPr kumimoji="0" lang="en-US" sz="1800" b="1" i="0" u="none" strike="noStrike" kern="0" cap="none" spc="0" normalizeH="0" baseline="0" noProof="0" dirty="0">
                <a:ln>
                  <a:noFill/>
                </a:ln>
                <a:solidFill>
                  <a:srgbClr val="669900"/>
                </a:solidFill>
                <a:effectLst/>
                <a:uLnTx/>
                <a:uFillTx/>
                <a:latin typeface="Arial Narrow" panose="020B0606020202030204" pitchFamily="34" charset="0"/>
                <a:cs typeface="Arial"/>
              </a:endParaRPr>
            </a:p>
          </p:txBody>
        </p:sp>
        <p:sp>
          <p:nvSpPr>
            <p:cNvPr id="45" name="Rounded Rectangle 44"/>
            <p:cNvSpPr/>
            <p:nvPr/>
          </p:nvSpPr>
          <p:spPr>
            <a:xfrm>
              <a:off x="8051618" y="4414628"/>
              <a:ext cx="420134" cy="340519"/>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669900"/>
                  </a:solidFill>
                  <a:effectLst/>
                  <a:uLnTx/>
                  <a:uFillTx/>
                  <a:latin typeface="Arial Narrow" panose="020B0606020202030204" pitchFamily="34" charset="0"/>
                  <a:cs typeface="Arial"/>
                </a:rPr>
                <a:t> </a:t>
              </a:r>
              <a:r>
                <a:rPr kumimoji="0" lang="en-US" sz="1600" b="1" i="0" u="none" strike="noStrike" kern="0" cap="none" spc="0" normalizeH="0" baseline="0" noProof="0" dirty="0" smtClean="0">
                  <a:ln>
                    <a:noFill/>
                  </a:ln>
                  <a:solidFill>
                    <a:srgbClr val="669900"/>
                  </a:solidFill>
                  <a:effectLst/>
                  <a:uLnTx/>
                  <a:uFillTx/>
                  <a:latin typeface="Arial Narrow" panose="020B0606020202030204" pitchFamily="34" charset="0"/>
                  <a:cs typeface="Arial"/>
                </a:rPr>
                <a:t>AC </a:t>
              </a:r>
              <a:endParaRPr kumimoji="0" lang="en-US" sz="1600" b="1" i="0" u="none" strike="noStrike" kern="0" cap="none" spc="0" normalizeH="0" baseline="0" noProof="0" dirty="0">
                <a:ln>
                  <a:noFill/>
                </a:ln>
                <a:solidFill>
                  <a:srgbClr val="669900"/>
                </a:solidFill>
                <a:effectLst/>
                <a:uLnTx/>
                <a:uFillTx/>
                <a:latin typeface="Arial Narrow" panose="020B0606020202030204" pitchFamily="34" charset="0"/>
                <a:cs typeface="Arial"/>
              </a:endParaRPr>
            </a:p>
          </p:txBody>
        </p:sp>
        <p:sp>
          <p:nvSpPr>
            <p:cNvPr id="46" name="Rounded Rectangle 45"/>
            <p:cNvSpPr/>
            <p:nvPr/>
          </p:nvSpPr>
          <p:spPr>
            <a:xfrm>
              <a:off x="8051618" y="3952521"/>
              <a:ext cx="420134" cy="340519"/>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669900"/>
                  </a:solidFill>
                  <a:effectLst/>
                  <a:uLnTx/>
                  <a:uFillTx/>
                  <a:latin typeface="Arial Narrow" panose="020B0606020202030204" pitchFamily="34" charset="0"/>
                  <a:cs typeface="Arial"/>
                </a:rPr>
                <a:t> </a:t>
              </a:r>
              <a:r>
                <a:rPr kumimoji="0" lang="en-US" sz="1600" b="1" i="0" u="none" strike="noStrike" kern="0" cap="none" spc="0" normalizeH="0" baseline="0" noProof="0" dirty="0" smtClean="0">
                  <a:ln>
                    <a:noFill/>
                  </a:ln>
                  <a:solidFill>
                    <a:srgbClr val="669900"/>
                  </a:solidFill>
                  <a:effectLst/>
                  <a:uLnTx/>
                  <a:uFillTx/>
                  <a:latin typeface="Arial Narrow" panose="020B0606020202030204" pitchFamily="34" charset="0"/>
                  <a:cs typeface="Arial"/>
                </a:rPr>
                <a:t>C </a:t>
              </a:r>
              <a:endParaRPr kumimoji="0" lang="en-US" sz="1600" b="1" i="0" u="none" strike="noStrike" kern="0" cap="none" spc="0" normalizeH="0" baseline="0" noProof="0" dirty="0">
                <a:ln>
                  <a:noFill/>
                </a:ln>
                <a:solidFill>
                  <a:srgbClr val="669900"/>
                </a:solidFill>
                <a:effectLst/>
                <a:uLnTx/>
                <a:uFillTx/>
                <a:latin typeface="Arial Narrow" panose="020B0606020202030204" pitchFamily="34" charset="0"/>
                <a:cs typeface="Arial"/>
              </a:endParaRPr>
            </a:p>
          </p:txBody>
        </p:sp>
        <p:sp>
          <p:nvSpPr>
            <p:cNvPr id="47" name="Rounded Rectangle 46"/>
            <p:cNvSpPr/>
            <p:nvPr/>
          </p:nvSpPr>
          <p:spPr>
            <a:xfrm>
              <a:off x="8051617" y="4879197"/>
              <a:ext cx="420134" cy="340519"/>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669900"/>
                  </a:solidFill>
                  <a:effectLst/>
                  <a:uLnTx/>
                  <a:uFillTx/>
                  <a:latin typeface="Arial Narrow" panose="020B0606020202030204" pitchFamily="34" charset="0"/>
                  <a:cs typeface="Arial"/>
                </a:rPr>
                <a:t> </a:t>
              </a:r>
              <a:r>
                <a:rPr kumimoji="0" lang="en-US" sz="1600" b="1" i="0" u="none" strike="noStrike" kern="0" cap="none" spc="0" normalizeH="0" baseline="0" noProof="0" dirty="0" smtClean="0">
                  <a:ln>
                    <a:noFill/>
                  </a:ln>
                  <a:solidFill>
                    <a:srgbClr val="669900"/>
                  </a:solidFill>
                  <a:effectLst/>
                  <a:uLnTx/>
                  <a:uFillTx/>
                  <a:latin typeface="Arial Narrow" panose="020B0606020202030204" pitchFamily="34" charset="0"/>
                  <a:cs typeface="Arial"/>
                </a:rPr>
                <a:t>VL </a:t>
              </a:r>
              <a:endParaRPr kumimoji="0" lang="en-US" sz="1600" b="1" i="0" u="none" strike="noStrike" kern="0" cap="none" spc="0" normalizeH="0" baseline="0" noProof="0" dirty="0">
                <a:ln>
                  <a:noFill/>
                </a:ln>
                <a:solidFill>
                  <a:srgbClr val="669900"/>
                </a:solidFill>
                <a:effectLst/>
                <a:uLnTx/>
                <a:uFillTx/>
                <a:latin typeface="Arial Narrow" panose="020B0606020202030204" pitchFamily="34" charset="0"/>
                <a:cs typeface="Arial"/>
              </a:endParaRPr>
            </a:p>
          </p:txBody>
        </p:sp>
        <p:sp>
          <p:nvSpPr>
            <p:cNvPr id="48" name="Rounded Rectangle 47"/>
            <p:cNvSpPr/>
            <p:nvPr/>
          </p:nvSpPr>
          <p:spPr>
            <a:xfrm>
              <a:off x="8051617" y="5824633"/>
              <a:ext cx="420134" cy="334566"/>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none" lIns="9144" tIns="0" rIns="9144"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669900"/>
                  </a:solidFill>
                  <a:effectLst/>
                  <a:uLnTx/>
                  <a:uFillTx/>
                  <a:latin typeface="Arial Narrow" panose="020B0606020202030204" pitchFamily="34" charset="0"/>
                  <a:cs typeface="Arial"/>
                </a:rPr>
                <a:t>N</a:t>
              </a:r>
              <a:endParaRPr kumimoji="0" lang="en-US" sz="1600" b="1" i="0" u="none" strike="noStrike" kern="0" cap="none" spc="0" normalizeH="0" baseline="0" noProof="0" dirty="0">
                <a:ln>
                  <a:noFill/>
                </a:ln>
                <a:solidFill>
                  <a:srgbClr val="669900"/>
                </a:solidFill>
                <a:effectLst/>
                <a:uLnTx/>
                <a:uFillTx/>
                <a:latin typeface="Arial Narrow" panose="020B0606020202030204" pitchFamily="34" charset="0"/>
                <a:cs typeface="Arial"/>
              </a:endParaRPr>
            </a:p>
          </p:txBody>
        </p:sp>
        <p:sp>
          <p:nvSpPr>
            <p:cNvPr id="49" name="Rounded Rectangle 48"/>
            <p:cNvSpPr/>
            <p:nvPr/>
          </p:nvSpPr>
          <p:spPr>
            <a:xfrm>
              <a:off x="8051617" y="5343766"/>
              <a:ext cx="420134" cy="340519"/>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669900"/>
                  </a:solidFill>
                  <a:effectLst/>
                  <a:uLnTx/>
                  <a:uFillTx/>
                  <a:latin typeface="Arial Narrow" panose="020B0606020202030204" pitchFamily="34" charset="0"/>
                  <a:cs typeface="Arial"/>
                </a:rPr>
                <a:t> </a:t>
              </a:r>
              <a:r>
                <a:rPr kumimoji="0" lang="en-US" sz="1600" b="1" i="0" u="none" strike="noStrike" kern="0" cap="none" spc="0" normalizeH="0" baseline="0" noProof="0" dirty="0" smtClean="0">
                  <a:ln>
                    <a:noFill/>
                  </a:ln>
                  <a:solidFill>
                    <a:srgbClr val="669900"/>
                  </a:solidFill>
                  <a:effectLst/>
                  <a:uLnTx/>
                  <a:uFillTx/>
                  <a:latin typeface="Arial Narrow" panose="020B0606020202030204" pitchFamily="34" charset="0"/>
                  <a:cs typeface="Arial"/>
                </a:rPr>
                <a:t>L </a:t>
              </a:r>
              <a:endParaRPr kumimoji="0" lang="en-US" sz="1600" b="1" i="0" u="none" strike="noStrike" kern="0" cap="none" spc="0" normalizeH="0" baseline="0" noProof="0" dirty="0">
                <a:ln>
                  <a:noFill/>
                </a:ln>
                <a:solidFill>
                  <a:srgbClr val="669900"/>
                </a:solidFill>
                <a:effectLst/>
                <a:uLnTx/>
                <a:uFillTx/>
                <a:latin typeface="Arial Narrow" panose="020B0606020202030204" pitchFamily="34" charset="0"/>
                <a:cs typeface="Arial"/>
              </a:endParaRPr>
            </a:p>
          </p:txBody>
        </p:sp>
        <p:sp>
          <p:nvSpPr>
            <p:cNvPr id="50" name="Rounded Rectangle 49"/>
            <p:cNvSpPr/>
            <p:nvPr/>
          </p:nvSpPr>
          <p:spPr>
            <a:xfrm>
              <a:off x="6248400" y="3904394"/>
              <a:ext cx="2301240" cy="2331720"/>
            </a:xfrm>
            <a:prstGeom prst="roundRect">
              <a:avLst>
                <a:gd name="adj" fmla="val 2116"/>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smtClean="0">
                <a:ln>
                  <a:noFill/>
                </a:ln>
                <a:solidFill>
                  <a:srgbClr val="669900"/>
                </a:solidFill>
                <a:effectLst/>
                <a:uLnTx/>
                <a:uFillTx/>
                <a:latin typeface="Arial Narrow" panose="020B0606020202030204" pitchFamily="34" charset="0"/>
                <a:cs typeface="Arial"/>
              </a:endParaRPr>
            </a:p>
          </p:txBody>
        </p:sp>
        <p:sp>
          <p:nvSpPr>
            <p:cNvPr id="51" name="Rounded Rectangle 50"/>
            <p:cNvSpPr/>
            <p:nvPr/>
          </p:nvSpPr>
          <p:spPr>
            <a:xfrm>
              <a:off x="8050913" y="6433185"/>
              <a:ext cx="417654" cy="272415"/>
            </a:xfrm>
            <a:prstGeom prst="roundRect">
              <a:avLst/>
            </a:prstGeom>
            <a:solidFill>
              <a:srgbClr val="F79646">
                <a:lumMod val="20000"/>
                <a:lumOff val="80000"/>
              </a:srgbClr>
            </a:solidFill>
            <a:ln w="9525" cap="flat" cmpd="sng" algn="ctr">
              <a:solidFill>
                <a:srgbClr val="F79646">
                  <a:lumMod val="50000"/>
                </a:srgbClr>
              </a:solidFill>
              <a:prstDash val="solid"/>
            </a:ln>
            <a:effectLst>
              <a:outerShdw blurRad="40000" dist="20000" dir="5400000" rotWithShape="0">
                <a:srgbClr val="000000">
                  <a:alpha val="38000"/>
                </a:srgbClr>
              </a:outerShdw>
            </a:effectLst>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669900"/>
                  </a:solidFill>
                  <a:effectLst/>
                  <a:uLnTx/>
                  <a:uFillTx/>
                  <a:latin typeface="Arial Narrow" panose="020B0606020202030204" pitchFamily="34" charset="0"/>
                  <a:cs typeface="Arial"/>
                </a:rPr>
                <a:t>NS</a:t>
              </a:r>
              <a:endParaRPr kumimoji="0" lang="en-US" sz="1600" b="1" i="0" u="none" strike="noStrike" kern="0" cap="none" spc="0" normalizeH="0" baseline="0" noProof="0" dirty="0">
                <a:ln>
                  <a:noFill/>
                </a:ln>
                <a:solidFill>
                  <a:srgbClr val="669900"/>
                </a:solidFill>
                <a:effectLst/>
                <a:uLnTx/>
                <a:uFillTx/>
                <a:latin typeface="Arial Narrow" panose="020B0606020202030204" pitchFamily="34" charset="0"/>
                <a:cs typeface="Arial"/>
              </a:endParaRPr>
            </a:p>
          </p:txBody>
        </p:sp>
      </p:grpSp>
      <p:sp>
        <p:nvSpPr>
          <p:cNvPr id="53" name="Oval 52"/>
          <p:cNvSpPr>
            <a:spLocks/>
          </p:cNvSpPr>
          <p:nvPr/>
        </p:nvSpPr>
        <p:spPr>
          <a:xfrm>
            <a:off x="2036399" y="2584319"/>
            <a:ext cx="1682437" cy="365760"/>
          </a:xfrm>
          <a:prstGeom prst="ellipse">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none" lIns="0" tIns="0" rIns="0" bIns="0" rtlCol="0" anchor="ctr">
            <a:noAutofit/>
          </a:bodyPr>
          <a:lstStyle>
            <a:defPPr>
              <a:defRPr lang="en-US"/>
            </a:defPPr>
            <a:lvl1pPr algn="l" rtl="0" fontAlgn="base">
              <a:spcBef>
                <a:spcPct val="0"/>
              </a:spcBef>
              <a:spcAft>
                <a:spcPct val="0"/>
              </a:spcAft>
              <a:defRPr sz="2400" kern="1200">
                <a:solidFill>
                  <a:schemeClr val="dk1"/>
                </a:solidFill>
                <a:latin typeface="+mn-lt"/>
                <a:ea typeface="+mn-ea"/>
                <a:cs typeface="+mn-cs"/>
              </a:defRPr>
            </a:lvl1pPr>
            <a:lvl2pPr marL="457200" algn="l" rtl="0" fontAlgn="base">
              <a:spcBef>
                <a:spcPct val="0"/>
              </a:spcBef>
              <a:spcAft>
                <a:spcPct val="0"/>
              </a:spcAft>
              <a:defRPr sz="2400" kern="1200">
                <a:solidFill>
                  <a:schemeClr val="dk1"/>
                </a:solidFill>
                <a:latin typeface="+mn-lt"/>
                <a:ea typeface="+mn-ea"/>
                <a:cs typeface="+mn-cs"/>
              </a:defRPr>
            </a:lvl2pPr>
            <a:lvl3pPr marL="914400" algn="l" rtl="0" fontAlgn="base">
              <a:spcBef>
                <a:spcPct val="0"/>
              </a:spcBef>
              <a:spcAft>
                <a:spcPct val="0"/>
              </a:spcAft>
              <a:defRPr sz="2400" kern="1200">
                <a:solidFill>
                  <a:schemeClr val="dk1"/>
                </a:solidFill>
                <a:latin typeface="+mn-lt"/>
                <a:ea typeface="+mn-ea"/>
                <a:cs typeface="+mn-cs"/>
              </a:defRPr>
            </a:lvl3pPr>
            <a:lvl4pPr marL="1371600" algn="l" rtl="0" fontAlgn="base">
              <a:spcBef>
                <a:spcPct val="0"/>
              </a:spcBef>
              <a:spcAft>
                <a:spcPct val="0"/>
              </a:spcAft>
              <a:defRPr sz="2400" kern="1200">
                <a:solidFill>
                  <a:schemeClr val="dk1"/>
                </a:solidFill>
                <a:latin typeface="+mn-lt"/>
                <a:ea typeface="+mn-ea"/>
                <a:cs typeface="+mn-cs"/>
              </a:defRPr>
            </a:lvl4pPr>
            <a:lvl5pPr marL="1828800" algn="l" rtl="0" fontAlgn="base">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669900"/>
                </a:solidFill>
                <a:effectLst/>
                <a:uLnTx/>
                <a:uFillTx/>
                <a:latin typeface="Arial Narrow" panose="020B0606020202030204" pitchFamily="34" charset="0"/>
                <a:cs typeface="Calibri" pitchFamily="34" charset="0"/>
              </a:rPr>
              <a:t>almost certain</a:t>
            </a:r>
            <a:endParaRPr kumimoji="0" lang="en-US" sz="1800" b="1" i="0" u="none" strike="noStrike" kern="1200" cap="none" spc="0" normalizeH="0" baseline="0" noProof="0" dirty="0">
              <a:ln>
                <a:noFill/>
              </a:ln>
              <a:solidFill>
                <a:srgbClr val="669900"/>
              </a:solidFill>
              <a:effectLst/>
              <a:uLnTx/>
              <a:uFillTx/>
              <a:latin typeface="Arial Narrow" panose="020B0606020202030204" pitchFamily="34" charset="0"/>
              <a:cs typeface="Calibri" pitchFamily="34" charset="0"/>
            </a:endParaRPr>
          </a:p>
        </p:txBody>
      </p:sp>
      <p:grpSp>
        <p:nvGrpSpPr>
          <p:cNvPr id="6" name="Group 5"/>
          <p:cNvGrpSpPr/>
          <p:nvPr/>
        </p:nvGrpSpPr>
        <p:grpSpPr>
          <a:xfrm>
            <a:off x="4275086" y="2208930"/>
            <a:ext cx="4434585" cy="1019735"/>
            <a:chOff x="4275086" y="2227591"/>
            <a:chExt cx="4434585" cy="1019735"/>
          </a:xfrm>
        </p:grpSpPr>
        <p:sp>
          <p:nvSpPr>
            <p:cNvPr id="54" name="Rounded Rectangular Callout 53"/>
            <p:cNvSpPr/>
            <p:nvPr/>
          </p:nvSpPr>
          <p:spPr>
            <a:xfrm>
              <a:off x="4335923" y="2566288"/>
              <a:ext cx="4373748" cy="681038"/>
            </a:xfrm>
            <a:prstGeom prst="wedgeRoundRectCallout">
              <a:avLst>
                <a:gd name="adj1" fmla="val -63305"/>
                <a:gd name="adj2" fmla="val -19867"/>
                <a:gd name="adj3" fmla="val 16667"/>
              </a:avLst>
            </a:prstGeom>
            <a:solidFill>
              <a:sysClr val="window" lastClr="FFFFFF"/>
            </a:solidFill>
            <a:ln w="12700" cap="flat" cmpd="sng" algn="ctr">
              <a:solidFill>
                <a:srgbClr val="4F81BD"/>
              </a:solidFill>
              <a:prstDash val="solid"/>
            </a:ln>
            <a:effectLst/>
          </p:spPr>
          <p:txBody>
            <a:bodyPr wrap="square" lIns="0" tIns="0" rIns="0" bIns="0" rtlCol="0" anchor="ctr">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lvl="0" algn="ctr" defTabSz="914400">
                <a:spcAft>
                  <a:spcPts val="1200"/>
                </a:spcAft>
                <a:defRPr/>
              </a:pPr>
              <a:r>
                <a:rPr lang="en-US" sz="2000" dirty="0">
                  <a:solidFill>
                    <a:prstClr val="black"/>
                  </a:solidFill>
                  <a:latin typeface="Arial Narrow" panose="020B0606020202030204" pitchFamily="34" charset="0"/>
                  <a:cs typeface="Arial"/>
                </a:rPr>
                <a:t>How certain are we that if there are brushes, trees, and ruins, then there is ambush cover? </a:t>
              </a:r>
            </a:p>
          </p:txBody>
        </p:sp>
        <p:sp>
          <p:nvSpPr>
            <p:cNvPr id="56" name="TextBox 55"/>
            <p:cNvSpPr txBox="1"/>
            <p:nvPr/>
          </p:nvSpPr>
          <p:spPr>
            <a:xfrm>
              <a:off x="4275086" y="2227591"/>
              <a:ext cx="3640740" cy="400110"/>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lang="en-US" sz="2000" b="1" kern="0" dirty="0" smtClean="0">
                  <a:solidFill>
                    <a:prstClr val="black"/>
                  </a:solidFill>
                  <a:latin typeface="Arial Narrow" panose="020B0606020202030204" pitchFamily="34" charset="0"/>
                  <a:cs typeface="Arial" charset="0"/>
                </a:rPr>
                <a:t>R</a:t>
              </a:r>
              <a:r>
                <a:rPr kumimoji="0" lang="en-US" sz="2000" b="1" i="0" u="none" strike="noStrike" kern="0" cap="none" spc="0" normalizeH="0" baseline="0" noProof="0" dirty="0" err="1" smtClean="0">
                  <a:ln>
                    <a:noFill/>
                  </a:ln>
                  <a:solidFill>
                    <a:prstClr val="black"/>
                  </a:solidFill>
                  <a:effectLst/>
                  <a:uLnTx/>
                  <a:uFillTx/>
                  <a:latin typeface="Arial Narrow" panose="020B0606020202030204" pitchFamily="34" charset="0"/>
                  <a:cs typeface="Arial" charset="0"/>
                </a:rPr>
                <a:t>elevance</a:t>
              </a:r>
              <a:r>
                <a:rPr kumimoji="0" lang="en-US" sz="2000" b="1" i="0" u="none" strike="noStrike" kern="0" cap="none" spc="0" normalizeH="0" baseline="0" noProof="0" dirty="0" smtClean="0">
                  <a:ln>
                    <a:noFill/>
                  </a:ln>
                  <a:solidFill>
                    <a:prstClr val="black"/>
                  </a:solidFill>
                  <a:effectLst/>
                  <a:uLnTx/>
                  <a:uFillTx/>
                  <a:latin typeface="Arial Narrow" panose="020B0606020202030204" pitchFamily="34" charset="0"/>
                  <a:cs typeface="Arial" charset="0"/>
                </a:rPr>
                <a:t> or strength of inference</a:t>
              </a:r>
            </a:p>
          </p:txBody>
        </p:sp>
      </p:grpSp>
      <p:grpSp>
        <p:nvGrpSpPr>
          <p:cNvPr id="57" name="Group 56"/>
          <p:cNvGrpSpPr/>
          <p:nvPr/>
        </p:nvGrpSpPr>
        <p:grpSpPr>
          <a:xfrm>
            <a:off x="2225842" y="891904"/>
            <a:ext cx="5100433" cy="1055036"/>
            <a:chOff x="890978" y="1454802"/>
            <a:chExt cx="5100433" cy="1055036"/>
          </a:xfrm>
        </p:grpSpPr>
        <p:sp>
          <p:nvSpPr>
            <p:cNvPr id="58" name="Rounded Rectangle 57"/>
            <p:cNvSpPr/>
            <p:nvPr/>
          </p:nvSpPr>
          <p:spPr>
            <a:xfrm>
              <a:off x="890978" y="1845826"/>
              <a:ext cx="1310475" cy="306467"/>
            </a:xfrm>
            <a:prstGeom prst="roundRect">
              <a:avLst/>
            </a:prstGeom>
            <a:gradFill rotWithShape="1">
              <a:gsLst>
                <a:gs pos="0">
                  <a:srgbClr val="9EEAFF"/>
                </a:gs>
                <a:gs pos="35000">
                  <a:srgbClr val="BBEFFF"/>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669900"/>
                  </a:solidFill>
                  <a:effectLst/>
                  <a:uLnTx/>
                  <a:uFillTx/>
                  <a:latin typeface="Arial Narrow" panose="020B0606020202030204" pitchFamily="34" charset="0"/>
                  <a:cs typeface="Arial"/>
                </a:rPr>
                <a:t>almost certain</a:t>
              </a:r>
              <a:endParaRPr kumimoji="0" lang="en-US" sz="1800" b="1" i="0" u="none" strike="noStrike" kern="0" cap="none" spc="0" normalizeH="0" baseline="0" noProof="0" dirty="0">
                <a:ln>
                  <a:noFill/>
                </a:ln>
                <a:solidFill>
                  <a:srgbClr val="669900"/>
                </a:solidFill>
                <a:effectLst/>
                <a:uLnTx/>
                <a:uFillTx/>
                <a:latin typeface="Arial Narrow" panose="020B0606020202030204" pitchFamily="34" charset="0"/>
                <a:cs typeface="Arial"/>
              </a:endParaRPr>
            </a:p>
          </p:txBody>
        </p:sp>
        <p:sp>
          <p:nvSpPr>
            <p:cNvPr id="59" name="Rounded Rectangular Callout 58"/>
            <p:cNvSpPr/>
            <p:nvPr/>
          </p:nvSpPr>
          <p:spPr>
            <a:xfrm>
              <a:off x="3010972" y="1828800"/>
              <a:ext cx="2627828" cy="681038"/>
            </a:xfrm>
            <a:prstGeom prst="wedgeRoundRectCallout">
              <a:avLst>
                <a:gd name="adj1" fmla="val -73334"/>
                <a:gd name="adj2" fmla="val -18385"/>
                <a:gd name="adj3" fmla="val 16667"/>
              </a:avLst>
            </a:prstGeom>
            <a:solidFill>
              <a:sysClr val="window" lastClr="FFFFFF"/>
            </a:solidFill>
            <a:ln w="12700" cap="flat" cmpd="sng" algn="ctr">
              <a:solidFill>
                <a:srgbClr val="4F81BD"/>
              </a:solidFill>
              <a:prstDash val="solid"/>
            </a:ln>
            <a:effectLst/>
          </p:spPr>
          <p:txBody>
            <a:bodyPr wrap="square" lIns="0" tIns="0" rIns="0" bIns="0" rtlCol="0" anchor="ctr">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20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Narrow" panose="020B0606020202030204" pitchFamily="34" charset="0"/>
                  <a:cs typeface="Arial"/>
                </a:rPr>
                <a:t>What is the probability that there is ambush cover?</a:t>
              </a:r>
              <a:endParaRPr kumimoji="0" lang="en-US" sz="2000" b="0" i="1" u="none" strike="noStrike" kern="1200" cap="none" spc="0" normalizeH="0" baseline="0" noProof="0" dirty="0">
                <a:ln>
                  <a:noFill/>
                </a:ln>
                <a:solidFill>
                  <a:prstClr val="black"/>
                </a:solidFill>
                <a:effectLst/>
                <a:uLnTx/>
                <a:uFillTx/>
                <a:latin typeface="Arial Narrow" panose="020B0606020202030204" pitchFamily="34" charset="0"/>
                <a:cs typeface="Arial"/>
              </a:endParaRPr>
            </a:p>
          </p:txBody>
        </p:sp>
        <p:sp>
          <p:nvSpPr>
            <p:cNvPr id="60" name="TextBox 59"/>
            <p:cNvSpPr txBox="1"/>
            <p:nvPr/>
          </p:nvSpPr>
          <p:spPr>
            <a:xfrm>
              <a:off x="3017520" y="1454802"/>
              <a:ext cx="2973891" cy="400110"/>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lang="en-US" sz="2000" b="1" kern="0" dirty="0">
                  <a:solidFill>
                    <a:prstClr val="black"/>
                  </a:solidFill>
                  <a:latin typeface="Arial Narrow" panose="020B0606020202030204" pitchFamily="34" charset="0"/>
                  <a:cs typeface="Arial" charset="0"/>
                </a:rPr>
                <a:t>I</a:t>
              </a:r>
              <a:r>
                <a:rPr kumimoji="0" lang="en-US" sz="2000" b="1" i="0" u="none" strike="noStrike" kern="0" cap="none" spc="0" normalizeH="0" baseline="0" noProof="0" dirty="0" err="1" smtClean="0">
                  <a:ln>
                    <a:noFill/>
                  </a:ln>
                  <a:solidFill>
                    <a:prstClr val="black"/>
                  </a:solidFill>
                  <a:effectLst/>
                  <a:uLnTx/>
                  <a:uFillTx/>
                  <a:latin typeface="Arial Narrow" panose="020B0606020202030204" pitchFamily="34" charset="0"/>
                  <a:cs typeface="Arial" charset="0"/>
                </a:rPr>
                <a:t>nferential</a:t>
              </a:r>
              <a:r>
                <a:rPr kumimoji="0" lang="en-US" sz="2000" b="1" i="0" u="none" strike="noStrike" kern="0" cap="none" spc="0" normalizeH="0" baseline="0" noProof="0" dirty="0" smtClean="0">
                  <a:ln>
                    <a:noFill/>
                  </a:ln>
                  <a:solidFill>
                    <a:prstClr val="black"/>
                  </a:solidFill>
                  <a:effectLst/>
                  <a:uLnTx/>
                  <a:uFillTx/>
                  <a:latin typeface="Arial Narrow" panose="020B0606020202030204" pitchFamily="34" charset="0"/>
                  <a:cs typeface="Arial" charset="0"/>
                </a:rPr>
                <a:t> force of evidence</a:t>
              </a:r>
            </a:p>
          </p:txBody>
        </p:sp>
      </p:grpSp>
      <p:grpSp>
        <p:nvGrpSpPr>
          <p:cNvPr id="5" name="Group 4"/>
          <p:cNvGrpSpPr/>
          <p:nvPr/>
        </p:nvGrpSpPr>
        <p:grpSpPr>
          <a:xfrm>
            <a:off x="4224671" y="3674741"/>
            <a:ext cx="3043429" cy="993600"/>
            <a:chOff x="4224671" y="3693402"/>
            <a:chExt cx="3043429" cy="993600"/>
          </a:xfrm>
        </p:grpSpPr>
        <p:sp>
          <p:nvSpPr>
            <p:cNvPr id="63" name="Rounded Rectangular Callout 62"/>
            <p:cNvSpPr/>
            <p:nvPr/>
          </p:nvSpPr>
          <p:spPr>
            <a:xfrm>
              <a:off x="4304700" y="4032098"/>
              <a:ext cx="2963400" cy="654904"/>
            </a:xfrm>
            <a:prstGeom prst="wedgeRoundRectCallout">
              <a:avLst>
                <a:gd name="adj1" fmla="val -67723"/>
                <a:gd name="adj2" fmla="val -19713"/>
                <a:gd name="adj3" fmla="val 16667"/>
              </a:avLst>
            </a:prstGeom>
            <a:solidFill>
              <a:sysClr val="window" lastClr="FFFFFF"/>
            </a:solidFill>
            <a:ln w="12700" cap="flat" cmpd="sng" algn="ctr">
              <a:solidFill>
                <a:srgbClr val="4F81BD"/>
              </a:solidFill>
              <a:prstDash val="solid"/>
            </a:ln>
            <a:effectLst/>
          </p:spPr>
          <p:txBody>
            <a:bodyPr lIns="0" tIns="0" rIns="0" bIns="0"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lvl="0" algn="ctr" defTabSz="914400">
                <a:spcAft>
                  <a:spcPts val="1200"/>
                </a:spcAft>
                <a:defRPr/>
              </a:pPr>
              <a:r>
                <a:rPr lang="en-US" sz="2000" dirty="0">
                  <a:solidFill>
                    <a:prstClr val="black"/>
                  </a:solidFill>
                  <a:latin typeface="Arial Narrow" panose="020B0606020202030204" pitchFamily="34" charset="0"/>
                  <a:cs typeface="Arial"/>
                </a:rPr>
                <a:t>How certain are we </a:t>
              </a:r>
              <a:r>
                <a:rPr lang="en-US" sz="2000" dirty="0" smtClean="0">
                  <a:solidFill>
                    <a:prstClr val="black"/>
                  </a:solidFill>
                  <a:latin typeface="Arial Narrow" panose="020B0606020202030204" pitchFamily="34" charset="0"/>
                  <a:cs typeface="Arial"/>
                </a:rPr>
                <a:t>that there are brushes, trees, and ruins</a:t>
              </a:r>
              <a:r>
                <a:rPr kumimoji="0" lang="en-US" sz="2000" b="0" i="0" u="none" strike="noStrike" kern="1200" cap="none" spc="0" normalizeH="0" baseline="0" noProof="0" dirty="0" smtClean="0">
                  <a:ln>
                    <a:noFill/>
                  </a:ln>
                  <a:solidFill>
                    <a:prstClr val="black"/>
                  </a:solidFill>
                  <a:effectLst/>
                  <a:uLnTx/>
                  <a:uFillTx/>
                  <a:latin typeface="Arial Narrow" panose="020B0606020202030204" pitchFamily="34" charset="0"/>
                  <a:cs typeface="Arial"/>
                </a:rPr>
                <a:t>? </a:t>
              </a:r>
              <a:endParaRPr kumimoji="0" lang="en-US" sz="2000" b="0" i="1" u="none" strike="noStrike" kern="1200" cap="none" spc="0" normalizeH="0" baseline="0" noProof="0" dirty="0">
                <a:ln>
                  <a:noFill/>
                </a:ln>
                <a:solidFill>
                  <a:prstClr val="black"/>
                </a:solidFill>
                <a:effectLst/>
                <a:uLnTx/>
                <a:uFillTx/>
                <a:latin typeface="Arial Narrow" panose="020B0606020202030204" pitchFamily="34" charset="0"/>
                <a:cs typeface="Arial"/>
              </a:endParaRPr>
            </a:p>
          </p:txBody>
        </p:sp>
        <p:sp>
          <p:nvSpPr>
            <p:cNvPr id="64" name="TextBox 63"/>
            <p:cNvSpPr txBox="1"/>
            <p:nvPr/>
          </p:nvSpPr>
          <p:spPr>
            <a:xfrm>
              <a:off x="4224671" y="3693402"/>
              <a:ext cx="2424062" cy="400110"/>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Arial Narrow" panose="020B0606020202030204" pitchFamily="34" charset="0"/>
                  <a:cs typeface="Arial" charset="0"/>
                </a:rPr>
                <a:t>Credibility of evidence</a:t>
              </a:r>
            </a:p>
          </p:txBody>
        </p:sp>
      </p:grpSp>
      <p:sp>
        <p:nvSpPr>
          <p:cNvPr id="65" name="Rounded Rectangle 64"/>
          <p:cNvSpPr/>
          <p:nvPr/>
        </p:nvSpPr>
        <p:spPr>
          <a:xfrm>
            <a:off x="2527346" y="3674509"/>
            <a:ext cx="700971" cy="306467"/>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Arial Narrow" panose="020B0606020202030204" pitchFamily="34" charset="0"/>
                <a:cs typeface="Arial"/>
              </a:rPr>
              <a:t> </a:t>
            </a:r>
            <a:r>
              <a:rPr kumimoji="0" lang="en-US" sz="1800" b="1" i="0" u="none" strike="noStrike" kern="0" cap="none" spc="0" normalizeH="0" baseline="0" noProof="0" dirty="0" smtClean="0">
                <a:ln>
                  <a:noFill/>
                </a:ln>
                <a:solidFill>
                  <a:srgbClr val="669900"/>
                </a:solidFill>
                <a:effectLst/>
                <a:uLnTx/>
                <a:uFillTx/>
                <a:latin typeface="Arial Narrow" panose="020B0606020202030204" pitchFamily="34" charset="0"/>
                <a:cs typeface="Arial"/>
              </a:rPr>
              <a:t>certain</a:t>
            </a:r>
            <a:endParaRPr kumimoji="0" lang="en-US" sz="1800" b="1" i="0" u="none" strike="noStrike" kern="0" cap="none" spc="0" normalizeH="0" baseline="0" noProof="0" dirty="0">
              <a:ln>
                <a:noFill/>
              </a:ln>
              <a:solidFill>
                <a:srgbClr val="669900"/>
              </a:solidFill>
              <a:effectLst/>
              <a:uLnTx/>
              <a:uFillTx/>
              <a:latin typeface="Arial Narrow" panose="020B0606020202030204" pitchFamily="34" charset="0"/>
              <a:cs typeface="Arial"/>
            </a:endParaRPr>
          </a:p>
        </p:txBody>
      </p:sp>
      <p:pic>
        <p:nvPicPr>
          <p:cNvPr id="66" name="Picture 65"/>
          <p:cNvPicPr>
            <a:picLocks noChangeAspect="1"/>
          </p:cNvPicPr>
          <p:nvPr/>
        </p:nvPicPr>
        <p:blipFill>
          <a:blip r:embed="rId4"/>
          <a:stretch>
            <a:fillRect/>
          </a:stretch>
        </p:blipFill>
        <p:spPr>
          <a:xfrm>
            <a:off x="8547502" y="82773"/>
            <a:ext cx="3553743" cy="1737270"/>
          </a:xfrm>
          <a:prstGeom prst="rect">
            <a:avLst/>
          </a:prstGeom>
        </p:spPr>
      </p:pic>
      <p:pic>
        <p:nvPicPr>
          <p:cNvPr id="2" name="Picture 1"/>
          <p:cNvPicPr>
            <a:picLocks noChangeAspect="1"/>
          </p:cNvPicPr>
          <p:nvPr/>
        </p:nvPicPr>
        <p:blipFill>
          <a:blip r:embed="rId5"/>
          <a:stretch>
            <a:fillRect/>
          </a:stretch>
        </p:blipFill>
        <p:spPr>
          <a:xfrm>
            <a:off x="10006548" y="1742563"/>
            <a:ext cx="2229019" cy="743580"/>
          </a:xfrm>
          <a:prstGeom prst="rect">
            <a:avLst/>
          </a:prstGeom>
        </p:spPr>
      </p:pic>
      <p:sp>
        <p:nvSpPr>
          <p:cNvPr id="55" name="Rectangle 171"/>
          <p:cNvSpPr>
            <a:spLocks noChangeArrowheads="1"/>
          </p:cNvSpPr>
          <p:nvPr/>
        </p:nvSpPr>
        <p:spPr bwMode="auto">
          <a:xfrm>
            <a:off x="2179780" y="4012844"/>
            <a:ext cx="1425524" cy="553998"/>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b="1" kern="0" dirty="0">
                <a:solidFill>
                  <a:srgbClr val="0066CC"/>
                </a:solidFill>
                <a:latin typeface="Arial Narrow" panose="020B0606020202030204" pitchFamily="34" charset="0"/>
                <a:cs typeface="Arial"/>
              </a:rPr>
              <a:t>E</a:t>
            </a:r>
            <a:r>
              <a:rPr lang="en-US" b="1" kern="0" baseline="-25000" dirty="0">
                <a:solidFill>
                  <a:srgbClr val="0066CC"/>
                </a:solidFill>
                <a:latin typeface="Arial Narrow" pitchFamily="34" charset="0"/>
                <a:cs typeface="Arial"/>
              </a:rPr>
              <a:t>2</a:t>
            </a:r>
            <a:r>
              <a:rPr lang="en-US" b="1" kern="0" dirty="0">
                <a:solidFill>
                  <a:srgbClr val="0066CC"/>
                </a:solidFill>
                <a:latin typeface="Arial Narrow" pitchFamily="34" charset="0"/>
                <a:cs typeface="Arial"/>
              </a:rPr>
              <a:t>: </a:t>
            </a:r>
            <a:r>
              <a:rPr lang="en-US" b="1" kern="0" dirty="0" smtClean="0">
                <a:solidFill>
                  <a:srgbClr val="0066CC"/>
                </a:solidFill>
                <a:latin typeface="Arial Narrow" pitchFamily="34" charset="0"/>
                <a:cs typeface="Arial"/>
              </a:rPr>
              <a:t>Brushes</a:t>
            </a:r>
            <a:r>
              <a:rPr lang="en-US" b="1" kern="0" dirty="0">
                <a:solidFill>
                  <a:srgbClr val="0066CC"/>
                </a:solidFill>
                <a:latin typeface="Arial Narrow" pitchFamily="34" charset="0"/>
                <a:cs typeface="Arial"/>
              </a:rPr>
              <a:t>, trees, and ruins </a:t>
            </a:r>
          </a:p>
        </p:txBody>
      </p:sp>
      <p:sp>
        <p:nvSpPr>
          <p:cNvPr id="61" name="Rounded Rectangular Callout 60"/>
          <p:cNvSpPr/>
          <p:nvPr/>
        </p:nvSpPr>
        <p:spPr>
          <a:xfrm>
            <a:off x="128412" y="252032"/>
            <a:ext cx="2623167" cy="612934"/>
          </a:xfrm>
          <a:prstGeom prst="wedgeRoundRectCallout">
            <a:avLst>
              <a:gd name="adj1" fmla="val 55756"/>
              <a:gd name="adj2" fmla="val -27167"/>
              <a:gd name="adj3" fmla="val 16667"/>
            </a:avLst>
          </a:prstGeom>
          <a:solidFill>
            <a:sysClr val="window" lastClr="FFFFFF"/>
          </a:solidFill>
          <a:ln w="12700" cap="flat" cmpd="sng" algn="ctr">
            <a:solidFill>
              <a:srgbClr val="4F81BD"/>
            </a:solidFill>
            <a:prstDash val="solid"/>
          </a:ln>
          <a:effectLst/>
        </p:spPr>
        <p:txBody>
          <a:bodyPr wrap="square" lIns="0" tIns="0" rIns="0" bIns="0" rtlCol="0" anchor="ctr">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914400">
              <a:spcAft>
                <a:spcPts val="1200"/>
              </a:spcAft>
              <a:defRPr/>
            </a:pPr>
            <a:r>
              <a:rPr kumimoji="0" lang="en-US" sz="18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Arial"/>
              </a:rPr>
              <a:t>Considering </a:t>
            </a:r>
            <a:r>
              <a:rPr lang="en-US" sz="1800" b="1" kern="0" dirty="0" smtClean="0">
                <a:solidFill>
                  <a:srgbClr val="0066CC"/>
                </a:solidFill>
                <a:latin typeface="Arial Narrow" panose="020B0606020202030204" pitchFamily="34" charset="0"/>
                <a:cs typeface="Arial"/>
              </a:rPr>
              <a:t>E</a:t>
            </a:r>
            <a:r>
              <a:rPr lang="en-US" sz="1800" b="1" kern="0" baseline="-25000" dirty="0" smtClean="0">
                <a:solidFill>
                  <a:srgbClr val="0066CC"/>
                </a:solidFill>
                <a:latin typeface="Arial Narrow" pitchFamily="34" charset="0"/>
                <a:cs typeface="Arial"/>
              </a:rPr>
              <a:t>2</a:t>
            </a:r>
            <a:r>
              <a:rPr kumimoji="0" lang="en-US" sz="18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Arial"/>
              </a:rPr>
              <a:t>, what is the probability of </a:t>
            </a:r>
            <a:r>
              <a:rPr lang="en-US" sz="1800" b="1" kern="0" dirty="0">
                <a:solidFill>
                  <a:srgbClr val="0066CC"/>
                </a:solidFill>
                <a:latin typeface="Arial Narrow" panose="020B0606020202030204" pitchFamily="34" charset="0"/>
                <a:cs typeface="Arial" charset="0"/>
              </a:rPr>
              <a:t>ambush </a:t>
            </a:r>
            <a:r>
              <a:rPr lang="en-US" sz="1800" b="1" kern="0" dirty="0" smtClean="0">
                <a:solidFill>
                  <a:srgbClr val="0066CC"/>
                </a:solidFill>
                <a:latin typeface="Arial Narrow" panose="020B0606020202030204" pitchFamily="34" charset="0"/>
                <a:cs typeface="Arial" charset="0"/>
              </a:rPr>
              <a:t>cover</a:t>
            </a:r>
            <a:r>
              <a:rPr kumimoji="0" lang="en-US" sz="18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Arial"/>
              </a:rPr>
              <a:t>?</a:t>
            </a:r>
            <a:endParaRPr kumimoji="0" lang="en-US" sz="18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Arial"/>
            </a:endParaRPr>
          </a:p>
        </p:txBody>
      </p:sp>
    </p:spTree>
    <p:extLst>
      <p:ext uri="{BB962C8B-B14F-4D97-AF65-F5344CB8AC3E}">
        <p14:creationId xmlns:p14="http://schemas.microsoft.com/office/powerpoint/2010/main" val="109418752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4" descr="C:\Users\Gheorghe Tecuci\AppData\Local\Microsoft\Windows\Temporary Internet Files\Content.IE5\4BETI9S8\MC90027911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3722" y="5579280"/>
            <a:ext cx="768667" cy="627845"/>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171"/>
          <p:cNvSpPr>
            <a:spLocks noChangeArrowheads="1"/>
          </p:cNvSpPr>
          <p:nvPr/>
        </p:nvSpPr>
        <p:spPr bwMode="auto">
          <a:xfrm>
            <a:off x="7262608" y="2681231"/>
            <a:ext cx="1363085" cy="215444"/>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sz="1400" b="1" kern="0" dirty="0">
                <a:solidFill>
                  <a:srgbClr val="0066CC"/>
                </a:solidFill>
                <a:latin typeface="Arial Narrow" panose="020B0606020202030204" pitchFamily="34" charset="0"/>
                <a:cs typeface="Arial"/>
              </a:rPr>
              <a:t>r</a:t>
            </a:r>
            <a:r>
              <a:rPr lang="en-US" sz="1400" b="1" kern="0" dirty="0" smtClean="0">
                <a:solidFill>
                  <a:srgbClr val="0066CC"/>
                </a:solidFill>
                <a:latin typeface="Arial Narrow" pitchFamily="34" charset="0"/>
                <a:cs typeface="Arial"/>
              </a:rPr>
              <a:t>oad block</a:t>
            </a:r>
          </a:p>
        </p:txBody>
      </p:sp>
      <p:sp>
        <p:nvSpPr>
          <p:cNvPr id="57" name="Rectangle 171"/>
          <p:cNvSpPr>
            <a:spLocks noChangeArrowheads="1"/>
          </p:cNvSpPr>
          <p:nvPr/>
        </p:nvSpPr>
        <p:spPr bwMode="auto">
          <a:xfrm>
            <a:off x="7044894" y="1582691"/>
            <a:ext cx="1752599" cy="215444"/>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sz="1400" b="1" kern="0" dirty="0" smtClean="0">
                <a:solidFill>
                  <a:srgbClr val="0066CC"/>
                </a:solidFill>
                <a:latin typeface="Arial Narrow" panose="020B0606020202030204" pitchFamily="34" charset="0"/>
                <a:cs typeface="Arial"/>
              </a:rPr>
              <a:t>ambush preparation</a:t>
            </a:r>
          </a:p>
        </p:txBody>
      </p:sp>
      <p:sp>
        <p:nvSpPr>
          <p:cNvPr id="58" name="Rectangle 171"/>
          <p:cNvSpPr>
            <a:spLocks noChangeArrowheads="1"/>
          </p:cNvSpPr>
          <p:nvPr/>
        </p:nvSpPr>
        <p:spPr bwMode="auto">
          <a:xfrm>
            <a:off x="4495187" y="496334"/>
            <a:ext cx="1752599" cy="215444"/>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sz="1400" b="1" kern="0" dirty="0" smtClean="0">
                <a:solidFill>
                  <a:srgbClr val="0066CC"/>
                </a:solidFill>
                <a:latin typeface="Arial Narrow" panose="020B0606020202030204" pitchFamily="34" charset="0"/>
                <a:cs typeface="Arial"/>
              </a:rPr>
              <a:t>ambush threat</a:t>
            </a:r>
          </a:p>
        </p:txBody>
      </p:sp>
      <p:cxnSp>
        <p:nvCxnSpPr>
          <p:cNvPr id="59" name="Straight Arrow Connector 58"/>
          <p:cNvCxnSpPr>
            <a:stCxn id="60" idx="6"/>
            <a:endCxn id="57" idx="0"/>
          </p:cNvCxnSpPr>
          <p:nvPr/>
        </p:nvCxnSpPr>
        <p:spPr bwMode="auto">
          <a:xfrm>
            <a:off x="5499502" y="906298"/>
            <a:ext cx="2421692" cy="676393"/>
          </a:xfrm>
          <a:prstGeom prst="straightConnector1">
            <a:avLst/>
          </a:prstGeom>
          <a:noFill/>
          <a:ln w="25400" cap="flat" cmpd="sng" algn="ctr">
            <a:solidFill>
              <a:srgbClr val="4BACC6">
                <a:lumMod val="75000"/>
              </a:srgbClr>
            </a:solidFill>
            <a:prstDash val="solid"/>
            <a:headEnd type="none" w="med" len="med"/>
            <a:tailEnd type="none" w="med" len="med"/>
          </a:ln>
          <a:effectLst>
            <a:outerShdw blurRad="40000" dist="20000" dir="5400000" rotWithShape="0">
              <a:srgbClr val="000000">
                <a:alpha val="38000"/>
              </a:srgbClr>
            </a:outerShdw>
          </a:effectLst>
        </p:spPr>
      </p:cxnSp>
      <p:sp>
        <p:nvSpPr>
          <p:cNvPr id="60" name="Oval 59"/>
          <p:cNvSpPr/>
          <p:nvPr/>
        </p:nvSpPr>
        <p:spPr>
          <a:xfrm>
            <a:off x="5243470" y="776460"/>
            <a:ext cx="256032" cy="259675"/>
          </a:xfrm>
          <a:prstGeom prst="ellipse">
            <a:avLst/>
          </a:prstGeom>
          <a:solidFill>
            <a:srgbClr val="4F81BD"/>
          </a:solidFill>
          <a:ln w="25400" cap="flat" cmpd="sng" algn="ctr">
            <a:solidFill>
              <a:srgbClr val="4F81BD">
                <a:shade val="50000"/>
              </a:srgbClr>
            </a:solidFill>
            <a:prstDash val="solid"/>
          </a:ln>
          <a:effectLst/>
        </p:spPr>
        <p:txBody>
          <a:bodyPr wrap="none" rtlCol="0" anchor="ctr">
            <a:noAutofit/>
          </a:bodyPr>
          <a:lstStyle/>
          <a:p>
            <a:pPr algn="ctr" defTabSz="914400">
              <a:defRPr/>
            </a:pPr>
            <a:r>
              <a:rPr lang="en-US" sz="2000" kern="0" dirty="0" smtClean="0">
                <a:solidFill>
                  <a:srgbClr val="4BACC6">
                    <a:lumMod val="60000"/>
                    <a:lumOff val="40000"/>
                  </a:srgbClr>
                </a:solidFill>
                <a:latin typeface="Arial Narrow" panose="020B0606020202030204" pitchFamily="34" charset="0"/>
                <a:cs typeface="Arial" charset="0"/>
              </a:rPr>
              <a:t>&amp;</a:t>
            </a:r>
            <a:endParaRPr lang="en-US" sz="2000" kern="0" dirty="0">
              <a:solidFill>
                <a:srgbClr val="4BACC6">
                  <a:lumMod val="60000"/>
                  <a:lumOff val="40000"/>
                </a:srgbClr>
              </a:solidFill>
              <a:latin typeface="Arial Narrow" panose="020B0606020202030204" pitchFamily="34" charset="0"/>
              <a:cs typeface="Arial" charset="0"/>
            </a:endParaRPr>
          </a:p>
        </p:txBody>
      </p:sp>
      <p:sp>
        <p:nvSpPr>
          <p:cNvPr id="61" name="Rectangle 171"/>
          <p:cNvSpPr>
            <a:spLocks noChangeArrowheads="1"/>
          </p:cNvSpPr>
          <p:nvPr/>
        </p:nvSpPr>
        <p:spPr bwMode="auto">
          <a:xfrm>
            <a:off x="1889146" y="1668654"/>
            <a:ext cx="1752599" cy="215444"/>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sz="1400" b="1" kern="0" dirty="0" smtClean="0">
                <a:solidFill>
                  <a:srgbClr val="0066CC"/>
                </a:solidFill>
                <a:latin typeface="Arial Narrow" panose="020B0606020202030204" pitchFamily="34" charset="0"/>
                <a:cs typeface="Arial"/>
              </a:rPr>
              <a:t>good location</a:t>
            </a:r>
          </a:p>
        </p:txBody>
      </p:sp>
      <p:cxnSp>
        <p:nvCxnSpPr>
          <p:cNvPr id="62" name="Straight Arrow Connector 61"/>
          <p:cNvCxnSpPr>
            <a:stCxn id="60" idx="2"/>
            <a:endCxn id="61" idx="0"/>
          </p:cNvCxnSpPr>
          <p:nvPr/>
        </p:nvCxnSpPr>
        <p:spPr bwMode="auto">
          <a:xfrm flipH="1">
            <a:off x="2765446" y="906298"/>
            <a:ext cx="2478024" cy="762356"/>
          </a:xfrm>
          <a:prstGeom prst="straightConnector1">
            <a:avLst/>
          </a:prstGeom>
          <a:noFill/>
          <a:ln w="25400" cap="flat" cmpd="sng" algn="ctr">
            <a:solidFill>
              <a:srgbClr val="4BACC6">
                <a:lumMod val="75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63" name="Straight Arrow Connector 62"/>
          <p:cNvCxnSpPr>
            <a:stCxn id="86" idx="4"/>
            <a:endCxn id="56" idx="0"/>
          </p:cNvCxnSpPr>
          <p:nvPr/>
        </p:nvCxnSpPr>
        <p:spPr bwMode="auto">
          <a:xfrm>
            <a:off x="7930577" y="2071828"/>
            <a:ext cx="13574" cy="609403"/>
          </a:xfrm>
          <a:prstGeom prst="straightConnector1">
            <a:avLst/>
          </a:prstGeom>
          <a:noFill/>
          <a:ln w="25400" cap="flat" cmpd="sng" algn="ctr">
            <a:solidFill>
              <a:srgbClr val="4BACC6">
                <a:lumMod val="75000"/>
              </a:srgbClr>
            </a:solidFill>
            <a:prstDash val="solid"/>
            <a:headEnd type="none" w="med" len="med"/>
            <a:tailEnd type="none" w="med" len="med"/>
          </a:ln>
          <a:effectLst>
            <a:outerShdw blurRad="40000" dist="20000" dir="5400000" rotWithShape="0">
              <a:srgbClr val="000000">
                <a:alpha val="38000"/>
              </a:srgbClr>
            </a:outerShdw>
          </a:effectLst>
        </p:spPr>
      </p:cxnSp>
      <p:sp>
        <p:nvSpPr>
          <p:cNvPr id="64" name="Rectangle 171"/>
          <p:cNvSpPr>
            <a:spLocks noChangeArrowheads="1"/>
          </p:cNvSpPr>
          <p:nvPr/>
        </p:nvSpPr>
        <p:spPr bwMode="auto">
          <a:xfrm>
            <a:off x="974746" y="3009583"/>
            <a:ext cx="1752599" cy="215444"/>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sz="1400" b="1" kern="0" dirty="0" smtClean="0">
                <a:solidFill>
                  <a:srgbClr val="0066CC"/>
                </a:solidFill>
                <a:latin typeface="Arial Narrow" panose="020B0606020202030204" pitchFamily="34" charset="0"/>
                <a:cs typeface="Arial"/>
              </a:rPr>
              <a:t>route used</a:t>
            </a:r>
          </a:p>
        </p:txBody>
      </p:sp>
      <p:sp>
        <p:nvSpPr>
          <p:cNvPr id="65" name="Rectangle 171"/>
          <p:cNvSpPr>
            <a:spLocks noChangeArrowheads="1"/>
          </p:cNvSpPr>
          <p:nvPr/>
        </p:nvSpPr>
        <p:spPr bwMode="auto">
          <a:xfrm>
            <a:off x="2727346" y="3002178"/>
            <a:ext cx="1752599" cy="215444"/>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sz="1400" b="1" kern="0" dirty="0" smtClean="0">
                <a:solidFill>
                  <a:srgbClr val="0066CC"/>
                </a:solidFill>
                <a:latin typeface="Arial Narrow" panose="020B0606020202030204" pitchFamily="34" charset="0"/>
                <a:cs typeface="Arial"/>
              </a:rPr>
              <a:t>ambush cover</a:t>
            </a:r>
          </a:p>
        </p:txBody>
      </p:sp>
      <p:cxnSp>
        <p:nvCxnSpPr>
          <p:cNvPr id="66" name="Straight Arrow Connector 65"/>
          <p:cNvCxnSpPr>
            <a:stCxn id="85" idx="5"/>
            <a:endCxn id="65" idx="0"/>
          </p:cNvCxnSpPr>
          <p:nvPr/>
        </p:nvCxnSpPr>
        <p:spPr bwMode="auto">
          <a:xfrm>
            <a:off x="2855966" y="2150869"/>
            <a:ext cx="747680" cy="851309"/>
          </a:xfrm>
          <a:prstGeom prst="straightConnector1">
            <a:avLst/>
          </a:prstGeom>
          <a:noFill/>
          <a:ln w="25400" cap="flat" cmpd="sng" algn="ctr">
            <a:solidFill>
              <a:srgbClr val="4BACC6">
                <a:lumMod val="75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67" name="Straight Arrow Connector 66"/>
          <p:cNvCxnSpPr>
            <a:stCxn id="85" idx="3"/>
            <a:endCxn id="64" idx="0"/>
          </p:cNvCxnSpPr>
          <p:nvPr/>
        </p:nvCxnSpPr>
        <p:spPr bwMode="auto">
          <a:xfrm flipH="1">
            <a:off x="1851046" y="2150869"/>
            <a:ext cx="823878" cy="858714"/>
          </a:xfrm>
          <a:prstGeom prst="straightConnector1">
            <a:avLst/>
          </a:prstGeom>
          <a:noFill/>
          <a:ln w="25400" cap="flat" cmpd="sng" algn="ctr">
            <a:solidFill>
              <a:srgbClr val="4BACC6">
                <a:lumMod val="75000"/>
              </a:srgbClr>
            </a:solidFill>
            <a:prstDash val="solid"/>
            <a:headEnd type="none" w="med" len="med"/>
            <a:tailEnd type="none" w="med" len="med"/>
          </a:ln>
          <a:effectLst>
            <a:outerShdw blurRad="40000" dist="20000" dir="5400000" rotWithShape="0">
              <a:srgbClr val="000000">
                <a:alpha val="38000"/>
              </a:srgbClr>
            </a:outerShdw>
          </a:effectLst>
        </p:spPr>
      </p:cxnSp>
      <p:sp>
        <p:nvSpPr>
          <p:cNvPr id="68" name="Rectangle 171"/>
          <p:cNvSpPr>
            <a:spLocks noChangeArrowheads="1"/>
          </p:cNvSpPr>
          <p:nvPr/>
        </p:nvSpPr>
        <p:spPr bwMode="auto">
          <a:xfrm>
            <a:off x="1315208" y="5162659"/>
            <a:ext cx="1090778" cy="430887"/>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sz="1400" b="1" kern="0" dirty="0" smtClean="0">
                <a:solidFill>
                  <a:srgbClr val="0066CC"/>
                </a:solidFill>
                <a:latin typeface="Arial Narrow" panose="020B0606020202030204" pitchFamily="34" charset="0"/>
                <a:cs typeface="Arial"/>
              </a:rPr>
              <a:t>E</a:t>
            </a:r>
            <a:r>
              <a:rPr lang="en-US" sz="1400" b="1" kern="0" baseline="-25000" dirty="0" smtClean="0">
                <a:solidFill>
                  <a:srgbClr val="0066CC"/>
                </a:solidFill>
                <a:latin typeface="Arial Narrow" pitchFamily="34" charset="0"/>
                <a:cs typeface="Arial"/>
              </a:rPr>
              <a:t>2</a:t>
            </a:r>
            <a:r>
              <a:rPr lang="en-US" sz="1400" b="1" kern="0" dirty="0" smtClean="0">
                <a:solidFill>
                  <a:srgbClr val="0066CC"/>
                </a:solidFill>
                <a:latin typeface="Arial Narrow" pitchFamily="34" charset="0"/>
                <a:cs typeface="Arial"/>
              </a:rPr>
              <a:t>: AFC</a:t>
            </a:r>
          </a:p>
          <a:p>
            <a:pPr algn="ctr" defTabSz="914400" fontAlgn="base">
              <a:spcBef>
                <a:spcPct val="0"/>
              </a:spcBef>
              <a:spcAft>
                <a:spcPct val="0"/>
              </a:spcAft>
              <a:defRPr/>
            </a:pPr>
            <a:r>
              <a:rPr lang="en-US" sz="1400" b="1" kern="0" dirty="0" smtClean="0">
                <a:solidFill>
                  <a:srgbClr val="0066CC"/>
                </a:solidFill>
                <a:latin typeface="Arial Narrow" pitchFamily="34" charset="0"/>
                <a:cs typeface="Arial"/>
              </a:rPr>
              <a:t>confirms route</a:t>
            </a:r>
          </a:p>
        </p:txBody>
      </p:sp>
      <p:sp>
        <p:nvSpPr>
          <p:cNvPr id="69" name="Rectangle 171"/>
          <p:cNvSpPr>
            <a:spLocks noChangeArrowheads="1"/>
          </p:cNvSpPr>
          <p:nvPr/>
        </p:nvSpPr>
        <p:spPr bwMode="auto">
          <a:xfrm>
            <a:off x="2998970" y="5162659"/>
            <a:ext cx="1269409" cy="430887"/>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sz="1400" b="1" kern="0" dirty="0" smtClean="0">
                <a:solidFill>
                  <a:srgbClr val="0066CC"/>
                </a:solidFill>
                <a:latin typeface="Arial Narrow" panose="020B0606020202030204" pitchFamily="34" charset="0"/>
                <a:cs typeface="Arial"/>
              </a:rPr>
              <a:t>E</a:t>
            </a:r>
            <a:r>
              <a:rPr lang="en-US" sz="1400" b="1" kern="0" baseline="-25000" dirty="0" smtClean="0">
                <a:solidFill>
                  <a:srgbClr val="0066CC"/>
                </a:solidFill>
                <a:latin typeface="Arial Narrow" pitchFamily="34" charset="0"/>
                <a:cs typeface="Arial"/>
              </a:rPr>
              <a:t>3</a:t>
            </a:r>
            <a:r>
              <a:rPr lang="en-US" sz="1400" b="1" kern="0" dirty="0" smtClean="0">
                <a:solidFill>
                  <a:srgbClr val="0066CC"/>
                </a:solidFill>
                <a:latin typeface="Arial Narrow" pitchFamily="34" charset="0"/>
                <a:cs typeface="Arial"/>
              </a:rPr>
              <a:t>: brushes, trees, and ruins </a:t>
            </a:r>
          </a:p>
        </p:txBody>
      </p:sp>
      <p:cxnSp>
        <p:nvCxnSpPr>
          <p:cNvPr id="70" name="Straight Arrow Connector 69"/>
          <p:cNvCxnSpPr>
            <a:stCxn id="64" idx="2"/>
            <a:endCxn id="68" idx="0"/>
          </p:cNvCxnSpPr>
          <p:nvPr/>
        </p:nvCxnSpPr>
        <p:spPr bwMode="auto">
          <a:xfrm>
            <a:off x="1851046" y="3225027"/>
            <a:ext cx="9551" cy="1937632"/>
          </a:xfrm>
          <a:prstGeom prst="straightConnector1">
            <a:avLst/>
          </a:prstGeom>
          <a:noFill/>
          <a:ln w="25400" cap="flat" cmpd="sng" algn="ctr">
            <a:solidFill>
              <a:srgbClr val="4BACC6">
                <a:lumMod val="75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71" name="Straight Arrow Connector 70"/>
          <p:cNvCxnSpPr>
            <a:stCxn id="65" idx="2"/>
            <a:endCxn id="69" idx="0"/>
          </p:cNvCxnSpPr>
          <p:nvPr/>
        </p:nvCxnSpPr>
        <p:spPr bwMode="auto">
          <a:xfrm>
            <a:off x="3603646" y="3217622"/>
            <a:ext cx="30029" cy="1945037"/>
          </a:xfrm>
          <a:prstGeom prst="straightConnector1">
            <a:avLst/>
          </a:prstGeom>
          <a:noFill/>
          <a:ln w="25400" cap="flat" cmpd="sng" algn="ctr">
            <a:solidFill>
              <a:srgbClr val="4BACC6">
                <a:lumMod val="75000"/>
              </a:srgbClr>
            </a:solidFill>
            <a:prstDash val="solid"/>
            <a:headEnd type="none" w="med" len="med"/>
            <a:tailEnd type="none" w="med" len="med"/>
          </a:ln>
          <a:effectLst>
            <a:outerShdw blurRad="40000" dist="20000" dir="5400000" rotWithShape="0">
              <a:srgbClr val="000000">
                <a:alpha val="38000"/>
              </a:srgbClr>
            </a:outerShdw>
          </a:effectLst>
        </p:spPr>
      </p:cxnSp>
      <p:pic>
        <p:nvPicPr>
          <p:cNvPr id="72" name="Picture 2" descr="D:\Contracts\2012 12 (2009) NGO\2012 12 Report\EVD-006ne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2226" y="5601411"/>
            <a:ext cx="820000" cy="605714"/>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171"/>
          <p:cNvSpPr>
            <a:spLocks noChangeArrowheads="1"/>
          </p:cNvSpPr>
          <p:nvPr/>
        </p:nvSpPr>
        <p:spPr bwMode="auto">
          <a:xfrm>
            <a:off x="8873694" y="2623059"/>
            <a:ext cx="1022447" cy="430887"/>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sz="1400" b="1" kern="0" dirty="0" smtClean="0">
                <a:solidFill>
                  <a:srgbClr val="0066CC"/>
                </a:solidFill>
                <a:latin typeface="Arial Narrow" panose="020B0606020202030204" pitchFamily="34" charset="0"/>
                <a:cs typeface="Arial"/>
              </a:rPr>
              <a:t>people move </a:t>
            </a:r>
            <a:br>
              <a:rPr lang="en-US" sz="1400" b="1" kern="0" dirty="0" smtClean="0">
                <a:solidFill>
                  <a:srgbClr val="0066CC"/>
                </a:solidFill>
                <a:latin typeface="Arial Narrow" panose="020B0606020202030204" pitchFamily="34" charset="0"/>
                <a:cs typeface="Arial"/>
              </a:rPr>
            </a:br>
            <a:r>
              <a:rPr lang="en-US" sz="1400" b="1" kern="0" dirty="0" smtClean="0">
                <a:solidFill>
                  <a:srgbClr val="0066CC"/>
                </a:solidFill>
                <a:latin typeface="Arial Narrow" panose="020B0606020202030204" pitchFamily="34" charset="0"/>
                <a:cs typeface="Arial"/>
              </a:rPr>
              <a:t>to cover</a:t>
            </a:r>
          </a:p>
        </p:txBody>
      </p:sp>
      <p:cxnSp>
        <p:nvCxnSpPr>
          <p:cNvPr id="74" name="Straight Arrow Connector 73"/>
          <p:cNvCxnSpPr>
            <a:stCxn id="86" idx="6"/>
            <a:endCxn id="73" idx="0"/>
          </p:cNvCxnSpPr>
          <p:nvPr/>
        </p:nvCxnSpPr>
        <p:spPr bwMode="auto">
          <a:xfrm>
            <a:off x="8058593" y="1941991"/>
            <a:ext cx="1326325" cy="681068"/>
          </a:xfrm>
          <a:prstGeom prst="straightConnector1">
            <a:avLst/>
          </a:prstGeom>
          <a:noFill/>
          <a:ln w="25400" cap="flat" cmpd="sng" algn="ctr">
            <a:solidFill>
              <a:srgbClr val="4BACC6">
                <a:lumMod val="75000"/>
              </a:srgbClr>
            </a:solidFill>
            <a:prstDash val="solid"/>
            <a:headEnd type="none" w="med" len="med"/>
            <a:tailEnd type="none" w="med" len="med"/>
          </a:ln>
          <a:effectLst>
            <a:outerShdw blurRad="40000" dist="20000" dir="5400000" rotWithShape="0">
              <a:srgbClr val="000000">
                <a:alpha val="38000"/>
              </a:srgbClr>
            </a:outerShdw>
          </a:effectLst>
        </p:spPr>
      </p:cxnSp>
      <p:sp>
        <p:nvSpPr>
          <p:cNvPr id="75" name="Rectangle 171"/>
          <p:cNvSpPr>
            <a:spLocks noChangeArrowheads="1"/>
          </p:cNvSpPr>
          <p:nvPr/>
        </p:nvSpPr>
        <p:spPr bwMode="auto">
          <a:xfrm>
            <a:off x="5450915" y="2626596"/>
            <a:ext cx="1822579" cy="215444"/>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sz="1400" b="1" kern="0" dirty="0" smtClean="0">
                <a:solidFill>
                  <a:srgbClr val="0066CC"/>
                </a:solidFill>
                <a:latin typeface="Arial Narrow" panose="020B0606020202030204" pitchFamily="34" charset="0"/>
                <a:cs typeface="Arial"/>
              </a:rPr>
              <a:t>deployment of terrorists</a:t>
            </a:r>
          </a:p>
        </p:txBody>
      </p:sp>
      <p:cxnSp>
        <p:nvCxnSpPr>
          <p:cNvPr id="76" name="Straight Arrow Connector 75"/>
          <p:cNvCxnSpPr>
            <a:stCxn id="86" idx="2"/>
            <a:endCxn id="75" idx="0"/>
          </p:cNvCxnSpPr>
          <p:nvPr/>
        </p:nvCxnSpPr>
        <p:spPr bwMode="auto">
          <a:xfrm flipH="1">
            <a:off x="6362205" y="1941991"/>
            <a:ext cx="1440356" cy="684605"/>
          </a:xfrm>
          <a:prstGeom prst="straightConnector1">
            <a:avLst/>
          </a:prstGeom>
          <a:noFill/>
          <a:ln w="25400" cap="flat" cmpd="sng" algn="ctr">
            <a:solidFill>
              <a:srgbClr val="4BACC6">
                <a:lumMod val="75000"/>
              </a:srgbClr>
            </a:solidFill>
            <a:prstDash val="solid"/>
            <a:headEnd type="none" w="med" len="med"/>
            <a:tailEnd type="none" w="med" len="med"/>
          </a:ln>
          <a:effectLst>
            <a:outerShdw blurRad="40000" dist="20000" dir="5400000" rotWithShape="0">
              <a:srgbClr val="000000">
                <a:alpha val="38000"/>
              </a:srgbClr>
            </a:outerShdw>
          </a:effectLst>
        </p:spPr>
      </p:cxnSp>
      <p:sp>
        <p:nvSpPr>
          <p:cNvPr id="77" name="Rectangle 171"/>
          <p:cNvSpPr>
            <a:spLocks noChangeArrowheads="1"/>
          </p:cNvSpPr>
          <p:nvPr/>
        </p:nvSpPr>
        <p:spPr bwMode="auto">
          <a:xfrm>
            <a:off x="4860946" y="3770265"/>
            <a:ext cx="1323974" cy="430887"/>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sz="1400" b="1" kern="0" dirty="0" smtClean="0">
                <a:solidFill>
                  <a:srgbClr val="0066CC"/>
                </a:solidFill>
                <a:latin typeface="Arial Narrow" panose="020B0606020202030204" pitchFamily="34" charset="0"/>
                <a:cs typeface="Arial"/>
              </a:rPr>
              <a:t>people descended from vehicle</a:t>
            </a:r>
          </a:p>
        </p:txBody>
      </p:sp>
      <p:sp>
        <p:nvSpPr>
          <p:cNvPr id="78" name="Rectangle 171"/>
          <p:cNvSpPr>
            <a:spLocks noChangeArrowheads="1"/>
          </p:cNvSpPr>
          <p:nvPr/>
        </p:nvSpPr>
        <p:spPr bwMode="auto">
          <a:xfrm>
            <a:off x="6606764" y="3775738"/>
            <a:ext cx="1507478" cy="430887"/>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sz="1400" b="1" kern="0" dirty="0">
                <a:solidFill>
                  <a:srgbClr val="0066CC"/>
                </a:solidFill>
                <a:latin typeface="Arial Narrow" panose="020B0606020202030204" pitchFamily="34" charset="0"/>
                <a:cs typeface="Arial"/>
              </a:rPr>
              <a:t>v</a:t>
            </a:r>
            <a:r>
              <a:rPr lang="en-US" sz="1400" b="1" kern="0" dirty="0" err="1" smtClean="0">
                <a:solidFill>
                  <a:srgbClr val="0066CC"/>
                </a:solidFill>
                <a:latin typeface="Arial Narrow" pitchFamily="34" charset="0"/>
                <a:cs typeface="Arial"/>
              </a:rPr>
              <a:t>ehicle</a:t>
            </a:r>
            <a:r>
              <a:rPr lang="en-US" sz="1400" b="1" kern="0" dirty="0" smtClean="0">
                <a:solidFill>
                  <a:srgbClr val="0066CC"/>
                </a:solidFill>
                <a:latin typeface="Arial Narrow" pitchFamily="34" charset="0"/>
                <a:cs typeface="Arial"/>
              </a:rPr>
              <a:t> departed from terrorist facility</a:t>
            </a:r>
          </a:p>
        </p:txBody>
      </p:sp>
      <p:cxnSp>
        <p:nvCxnSpPr>
          <p:cNvPr id="79" name="Straight Arrow Connector 78"/>
          <p:cNvCxnSpPr>
            <a:stCxn id="87" idx="6"/>
            <a:endCxn id="78" idx="0"/>
          </p:cNvCxnSpPr>
          <p:nvPr/>
        </p:nvCxnSpPr>
        <p:spPr bwMode="auto">
          <a:xfrm>
            <a:off x="6472508" y="3049149"/>
            <a:ext cx="887995" cy="726589"/>
          </a:xfrm>
          <a:prstGeom prst="straightConnector1">
            <a:avLst/>
          </a:prstGeom>
          <a:noFill/>
          <a:ln w="25400" cap="flat" cmpd="sng" algn="ctr">
            <a:solidFill>
              <a:srgbClr val="4BACC6">
                <a:lumMod val="75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80" name="Straight Arrow Connector 79"/>
          <p:cNvCxnSpPr>
            <a:stCxn id="87" idx="2"/>
            <a:endCxn id="77" idx="0"/>
          </p:cNvCxnSpPr>
          <p:nvPr/>
        </p:nvCxnSpPr>
        <p:spPr bwMode="auto">
          <a:xfrm flipH="1">
            <a:off x="5522933" y="3049149"/>
            <a:ext cx="693543" cy="721116"/>
          </a:xfrm>
          <a:prstGeom prst="straightConnector1">
            <a:avLst/>
          </a:prstGeom>
          <a:noFill/>
          <a:ln w="25400" cap="flat" cmpd="sng" algn="ctr">
            <a:solidFill>
              <a:srgbClr val="4BACC6">
                <a:lumMod val="75000"/>
              </a:srgbClr>
            </a:solidFill>
            <a:prstDash val="solid"/>
            <a:headEnd type="none" w="med" len="med"/>
            <a:tailEnd type="none" w="med" len="med"/>
          </a:ln>
          <a:effectLst>
            <a:outerShdw blurRad="40000" dist="20000" dir="5400000" rotWithShape="0">
              <a:srgbClr val="000000">
                <a:alpha val="38000"/>
              </a:srgbClr>
            </a:outerShdw>
          </a:effectLst>
        </p:spPr>
      </p:cxnSp>
      <p:sp>
        <p:nvSpPr>
          <p:cNvPr id="81" name="Rectangle 171"/>
          <p:cNvSpPr>
            <a:spLocks noChangeArrowheads="1"/>
          </p:cNvSpPr>
          <p:nvPr/>
        </p:nvSpPr>
        <p:spPr bwMode="auto">
          <a:xfrm>
            <a:off x="4861363" y="5162659"/>
            <a:ext cx="1323974" cy="430887"/>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sz="1400" b="1" kern="0" dirty="0" smtClean="0">
                <a:solidFill>
                  <a:srgbClr val="0066CC"/>
                </a:solidFill>
                <a:latin typeface="Arial Narrow" panose="020B0606020202030204" pitchFamily="34" charset="0"/>
                <a:cs typeface="Arial"/>
              </a:rPr>
              <a:t>E</a:t>
            </a:r>
            <a:r>
              <a:rPr lang="en-US" sz="1400" b="1" kern="0" baseline="-25000" dirty="0" smtClean="0">
                <a:solidFill>
                  <a:srgbClr val="0066CC"/>
                </a:solidFill>
                <a:latin typeface="Arial Narrow" pitchFamily="34" charset="0"/>
                <a:cs typeface="Arial"/>
              </a:rPr>
              <a:t>4</a:t>
            </a:r>
            <a:r>
              <a:rPr lang="en-US" sz="1400" b="1" kern="0" dirty="0" smtClean="0">
                <a:solidFill>
                  <a:srgbClr val="0066CC"/>
                </a:solidFill>
                <a:latin typeface="Arial Narrow" pitchFamily="34" charset="0"/>
                <a:cs typeface="Arial"/>
              </a:rPr>
              <a:t>: People get off pickup truck</a:t>
            </a:r>
          </a:p>
        </p:txBody>
      </p:sp>
      <p:cxnSp>
        <p:nvCxnSpPr>
          <p:cNvPr id="82" name="Straight Arrow Connector 81"/>
          <p:cNvCxnSpPr>
            <a:stCxn id="77" idx="2"/>
            <a:endCxn id="81" idx="0"/>
          </p:cNvCxnSpPr>
          <p:nvPr/>
        </p:nvCxnSpPr>
        <p:spPr bwMode="auto">
          <a:xfrm>
            <a:off x="5522933" y="4201152"/>
            <a:ext cx="417" cy="961507"/>
          </a:xfrm>
          <a:prstGeom prst="straightConnector1">
            <a:avLst/>
          </a:prstGeom>
          <a:noFill/>
          <a:ln w="25400" cap="flat" cmpd="sng" algn="ctr">
            <a:solidFill>
              <a:srgbClr val="4BACC6">
                <a:lumMod val="75000"/>
              </a:srgbClr>
            </a:solidFill>
            <a:prstDash val="solid"/>
            <a:headEnd type="none" w="med" len="med"/>
            <a:tailEnd type="none" w="med" len="med"/>
          </a:ln>
          <a:effectLst>
            <a:outerShdw blurRad="40000" dist="20000" dir="5400000" rotWithShape="0">
              <a:srgbClr val="000000">
                <a:alpha val="38000"/>
              </a:srgbClr>
            </a:outerShdw>
          </a:effectLst>
        </p:spPr>
      </p:cxnSp>
      <p:sp>
        <p:nvSpPr>
          <p:cNvPr id="83" name="Rectangle 171"/>
          <p:cNvSpPr>
            <a:spLocks noChangeArrowheads="1"/>
          </p:cNvSpPr>
          <p:nvPr/>
        </p:nvSpPr>
        <p:spPr bwMode="auto">
          <a:xfrm>
            <a:off x="6435294" y="5162659"/>
            <a:ext cx="1885776" cy="430887"/>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sz="1400" b="1" kern="0" dirty="0" smtClean="0">
                <a:solidFill>
                  <a:srgbClr val="0066CC"/>
                </a:solidFill>
                <a:latin typeface="Arial Narrow" panose="020B0606020202030204" pitchFamily="34" charset="0"/>
                <a:cs typeface="Arial"/>
              </a:rPr>
              <a:t>E</a:t>
            </a:r>
            <a:r>
              <a:rPr lang="en-US" sz="1400" b="1" kern="0" baseline="-25000" dirty="0" smtClean="0">
                <a:solidFill>
                  <a:srgbClr val="0066CC"/>
                </a:solidFill>
                <a:latin typeface="Arial Narrow" pitchFamily="34" charset="0"/>
                <a:cs typeface="Arial"/>
              </a:rPr>
              <a:t>5</a:t>
            </a:r>
            <a:r>
              <a:rPr lang="en-US" sz="1400" b="1" kern="0" dirty="0" smtClean="0">
                <a:solidFill>
                  <a:srgbClr val="0066CC"/>
                </a:solidFill>
                <a:latin typeface="Arial Narrow" pitchFamily="34" charset="0"/>
                <a:cs typeface="Arial"/>
              </a:rPr>
              <a:t>: </a:t>
            </a:r>
            <a:r>
              <a:rPr lang="en-US" sz="1400" b="1" kern="0" dirty="0">
                <a:solidFill>
                  <a:srgbClr val="0066CC"/>
                </a:solidFill>
                <a:latin typeface="Arial Narrow" pitchFamily="34" charset="0"/>
                <a:cs typeface="Arial"/>
              </a:rPr>
              <a:t>Pickup </a:t>
            </a:r>
            <a:r>
              <a:rPr lang="en-US" sz="1400" b="1" kern="0" dirty="0" smtClean="0">
                <a:solidFill>
                  <a:srgbClr val="0066CC"/>
                </a:solidFill>
                <a:latin typeface="Arial Narrow" pitchFamily="34" charset="0"/>
                <a:cs typeface="Arial"/>
              </a:rPr>
              <a:t>truck leaves abandoned rice farm</a:t>
            </a:r>
            <a:endParaRPr lang="en-US" sz="1400" b="1" kern="0" dirty="0">
              <a:solidFill>
                <a:srgbClr val="0066CC"/>
              </a:solidFill>
              <a:latin typeface="Arial Narrow" pitchFamily="34" charset="0"/>
              <a:cs typeface="Arial"/>
            </a:endParaRPr>
          </a:p>
        </p:txBody>
      </p:sp>
      <p:cxnSp>
        <p:nvCxnSpPr>
          <p:cNvPr id="84" name="Straight Arrow Connector 83"/>
          <p:cNvCxnSpPr>
            <a:stCxn id="78" idx="2"/>
            <a:endCxn id="83" idx="0"/>
          </p:cNvCxnSpPr>
          <p:nvPr/>
        </p:nvCxnSpPr>
        <p:spPr bwMode="auto">
          <a:xfrm>
            <a:off x="7360503" y="4206625"/>
            <a:ext cx="17679" cy="956034"/>
          </a:xfrm>
          <a:prstGeom prst="straightConnector1">
            <a:avLst/>
          </a:prstGeom>
          <a:noFill/>
          <a:ln w="25400" cap="flat" cmpd="sng" algn="ctr">
            <a:solidFill>
              <a:srgbClr val="4BACC6">
                <a:lumMod val="75000"/>
              </a:srgbClr>
            </a:solidFill>
            <a:prstDash val="solid"/>
            <a:headEnd type="none" w="med" len="med"/>
            <a:tailEnd type="none" w="med" len="med"/>
          </a:ln>
          <a:effectLst>
            <a:outerShdw blurRad="40000" dist="20000" dir="5400000" rotWithShape="0">
              <a:srgbClr val="000000">
                <a:alpha val="38000"/>
              </a:srgbClr>
            </a:outerShdw>
          </a:effectLst>
        </p:spPr>
      </p:cxnSp>
      <p:sp>
        <p:nvSpPr>
          <p:cNvPr id="85" name="Oval 84"/>
          <p:cNvSpPr/>
          <p:nvPr/>
        </p:nvSpPr>
        <p:spPr>
          <a:xfrm>
            <a:off x="2637429" y="1929223"/>
            <a:ext cx="256032" cy="259675"/>
          </a:xfrm>
          <a:prstGeom prst="ellipse">
            <a:avLst/>
          </a:prstGeom>
          <a:solidFill>
            <a:srgbClr val="4F81BD"/>
          </a:solidFill>
          <a:ln w="25400" cap="flat" cmpd="sng" algn="ctr">
            <a:solidFill>
              <a:srgbClr val="4F81BD">
                <a:shade val="50000"/>
              </a:srgbClr>
            </a:solidFill>
            <a:prstDash val="solid"/>
          </a:ln>
          <a:effectLst/>
        </p:spPr>
        <p:txBody>
          <a:bodyPr wrap="none" rtlCol="0" anchor="ctr">
            <a:noAutofit/>
          </a:bodyPr>
          <a:lstStyle/>
          <a:p>
            <a:pPr algn="ctr" defTabSz="914400">
              <a:defRPr/>
            </a:pPr>
            <a:r>
              <a:rPr lang="en-US" sz="2000" kern="0" dirty="0" smtClean="0">
                <a:solidFill>
                  <a:srgbClr val="4BACC6">
                    <a:lumMod val="60000"/>
                    <a:lumOff val="40000"/>
                  </a:srgbClr>
                </a:solidFill>
                <a:latin typeface="Arial Narrow" panose="020B0606020202030204" pitchFamily="34" charset="0"/>
                <a:cs typeface="Arial" charset="0"/>
              </a:rPr>
              <a:t>&amp;</a:t>
            </a:r>
            <a:endParaRPr lang="en-US" sz="2000" kern="0" dirty="0">
              <a:solidFill>
                <a:srgbClr val="4BACC6">
                  <a:lumMod val="60000"/>
                  <a:lumOff val="40000"/>
                </a:srgbClr>
              </a:solidFill>
              <a:latin typeface="Arial Narrow" panose="020B0606020202030204" pitchFamily="34" charset="0"/>
              <a:cs typeface="Arial" charset="0"/>
            </a:endParaRPr>
          </a:p>
        </p:txBody>
      </p:sp>
      <p:sp>
        <p:nvSpPr>
          <p:cNvPr id="86" name="Oval 85"/>
          <p:cNvSpPr/>
          <p:nvPr/>
        </p:nvSpPr>
        <p:spPr>
          <a:xfrm>
            <a:off x="7802561" y="1812153"/>
            <a:ext cx="256032" cy="259675"/>
          </a:xfrm>
          <a:prstGeom prst="ellipse">
            <a:avLst/>
          </a:prstGeom>
          <a:solidFill>
            <a:srgbClr val="4F81BD"/>
          </a:solidFill>
          <a:ln w="25400" cap="flat" cmpd="sng" algn="ctr">
            <a:solidFill>
              <a:srgbClr val="4F81BD">
                <a:shade val="50000"/>
              </a:srgbClr>
            </a:solidFill>
            <a:prstDash val="solid"/>
          </a:ln>
          <a:effectLst/>
        </p:spPr>
        <p:txBody>
          <a:bodyPr wrap="none" rtlCol="0" anchor="ctr">
            <a:noAutofit/>
          </a:bodyPr>
          <a:lstStyle/>
          <a:p>
            <a:pPr algn="ctr" defTabSz="914400">
              <a:defRPr/>
            </a:pPr>
            <a:r>
              <a:rPr lang="en-US" sz="2000" kern="0" dirty="0" smtClean="0">
                <a:solidFill>
                  <a:srgbClr val="4BACC6">
                    <a:lumMod val="60000"/>
                    <a:lumOff val="40000"/>
                  </a:srgbClr>
                </a:solidFill>
                <a:latin typeface="Arial Narrow" panose="020B0606020202030204" pitchFamily="34" charset="0"/>
                <a:cs typeface="Arial" charset="0"/>
              </a:rPr>
              <a:t>&amp;</a:t>
            </a:r>
            <a:endParaRPr lang="en-US" sz="2000" kern="0" dirty="0">
              <a:solidFill>
                <a:srgbClr val="4BACC6">
                  <a:lumMod val="60000"/>
                  <a:lumOff val="40000"/>
                </a:srgbClr>
              </a:solidFill>
              <a:latin typeface="Arial Narrow" panose="020B0606020202030204" pitchFamily="34" charset="0"/>
              <a:cs typeface="Arial" charset="0"/>
            </a:endParaRPr>
          </a:p>
        </p:txBody>
      </p:sp>
      <p:sp>
        <p:nvSpPr>
          <p:cNvPr id="87" name="Oval 86"/>
          <p:cNvSpPr/>
          <p:nvPr/>
        </p:nvSpPr>
        <p:spPr>
          <a:xfrm>
            <a:off x="6216476" y="2919311"/>
            <a:ext cx="256032" cy="259675"/>
          </a:xfrm>
          <a:prstGeom prst="ellipse">
            <a:avLst/>
          </a:prstGeom>
          <a:solidFill>
            <a:srgbClr val="4F81BD"/>
          </a:solidFill>
          <a:ln w="25400" cap="flat" cmpd="sng" algn="ctr">
            <a:solidFill>
              <a:srgbClr val="4F81BD">
                <a:shade val="50000"/>
              </a:srgbClr>
            </a:solidFill>
            <a:prstDash val="solid"/>
          </a:ln>
          <a:effectLst/>
        </p:spPr>
        <p:txBody>
          <a:bodyPr wrap="none" rtlCol="0" anchor="ctr">
            <a:noAutofit/>
          </a:bodyPr>
          <a:lstStyle/>
          <a:p>
            <a:pPr algn="ctr" defTabSz="914400">
              <a:defRPr/>
            </a:pPr>
            <a:r>
              <a:rPr lang="en-US" sz="2000" kern="0" dirty="0" smtClean="0">
                <a:solidFill>
                  <a:srgbClr val="4BACC6">
                    <a:lumMod val="60000"/>
                    <a:lumOff val="40000"/>
                  </a:srgbClr>
                </a:solidFill>
                <a:latin typeface="Arial Narrow" panose="020B0606020202030204" pitchFamily="34" charset="0"/>
                <a:cs typeface="Arial" charset="0"/>
              </a:rPr>
              <a:t>&amp;</a:t>
            </a:r>
            <a:endParaRPr lang="en-US" sz="2000" kern="0" dirty="0">
              <a:solidFill>
                <a:srgbClr val="4BACC6">
                  <a:lumMod val="60000"/>
                  <a:lumOff val="40000"/>
                </a:srgbClr>
              </a:solidFill>
              <a:latin typeface="Arial Narrow" panose="020B0606020202030204" pitchFamily="34" charset="0"/>
              <a:cs typeface="Arial" charset="0"/>
            </a:endParaRPr>
          </a:p>
        </p:txBody>
      </p:sp>
      <p:sp>
        <p:nvSpPr>
          <p:cNvPr id="88" name="Rounded Rectangle 87"/>
          <p:cNvSpPr/>
          <p:nvPr/>
        </p:nvSpPr>
        <p:spPr>
          <a:xfrm>
            <a:off x="1600580" y="4921058"/>
            <a:ext cx="502834" cy="238363"/>
          </a:xfrm>
          <a:prstGeom prst="roundRect">
            <a:avLst/>
          </a:prstGeom>
          <a:gradFill rotWithShape="1">
            <a:gsLst>
              <a:gs pos="0">
                <a:srgbClr val="9EEAFF"/>
              </a:gs>
              <a:gs pos="35000">
                <a:srgbClr val="BBEFFF"/>
              </a:gs>
              <a:gs pos="100000">
                <a:srgbClr val="9BBB59">
                  <a:tint val="15000"/>
                  <a:satMod val="350000"/>
                </a:srgbClr>
              </a:gs>
            </a:gsLst>
            <a:lin ang="16200000" scaled="1"/>
          </a:gradFill>
          <a:ln w="9525" cap="flat" cmpd="sng" algn="ctr">
            <a:solidFill>
              <a:srgbClr val="46AAC5"/>
            </a:solidFill>
            <a:prstDash val="solid"/>
          </a:ln>
          <a:effectLst>
            <a:outerShdw blurRad="40000" dist="20000" dir="5400000" rotWithShape="0">
              <a:srgbClr val="000000">
                <a:alpha val="38000"/>
              </a:srgbClr>
            </a:outerShdw>
          </a:effectLst>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669900"/>
                </a:solidFill>
                <a:effectLst/>
                <a:uLnTx/>
                <a:uFillTx/>
                <a:latin typeface="Arial Narrow" panose="020B0606020202030204" pitchFamily="34" charset="0"/>
                <a:cs typeface="Arial"/>
              </a:rPr>
              <a:t>certain</a:t>
            </a:r>
            <a:endParaRPr kumimoji="0" lang="en-US" sz="1400" b="1" i="0" u="none" strike="noStrike" kern="0" cap="none" spc="0" normalizeH="0" baseline="0" noProof="0" dirty="0">
              <a:ln>
                <a:noFill/>
              </a:ln>
              <a:solidFill>
                <a:srgbClr val="669900"/>
              </a:solidFill>
              <a:effectLst/>
              <a:uLnTx/>
              <a:uFillTx/>
              <a:latin typeface="Arial Narrow" panose="020B0606020202030204" pitchFamily="34" charset="0"/>
              <a:cs typeface="Arial"/>
            </a:endParaRPr>
          </a:p>
        </p:txBody>
      </p:sp>
      <p:sp>
        <p:nvSpPr>
          <p:cNvPr id="89" name="Rounded Rectangle 88"/>
          <p:cNvSpPr/>
          <p:nvPr/>
        </p:nvSpPr>
        <p:spPr>
          <a:xfrm>
            <a:off x="1639639" y="2796140"/>
            <a:ext cx="502834" cy="238363"/>
          </a:xfrm>
          <a:prstGeom prst="roundRect">
            <a:avLst/>
          </a:prstGeom>
          <a:gradFill rotWithShape="1">
            <a:gsLst>
              <a:gs pos="0">
                <a:srgbClr val="9EEAFF"/>
              </a:gs>
              <a:gs pos="35000">
                <a:srgbClr val="BBEFFF"/>
              </a:gs>
              <a:gs pos="100000">
                <a:srgbClr val="9BBB59">
                  <a:tint val="15000"/>
                  <a:satMod val="350000"/>
                </a:srgbClr>
              </a:gs>
            </a:gsLst>
            <a:lin ang="16200000" scaled="1"/>
          </a:gradFill>
          <a:ln w="9525" cap="flat" cmpd="sng" algn="ctr">
            <a:solidFill>
              <a:srgbClr val="46AAC5"/>
            </a:solidFill>
            <a:prstDash val="solid"/>
          </a:ln>
          <a:effectLst>
            <a:outerShdw blurRad="40000" dist="20000" dir="5400000" rotWithShape="0">
              <a:srgbClr val="000000">
                <a:alpha val="38000"/>
              </a:srgbClr>
            </a:outerShdw>
          </a:effectLst>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669900"/>
                </a:solidFill>
                <a:effectLst/>
                <a:uLnTx/>
                <a:uFillTx/>
                <a:latin typeface="Arial Narrow" panose="020B0606020202030204" pitchFamily="34" charset="0"/>
                <a:cs typeface="Arial"/>
              </a:rPr>
              <a:t>certain</a:t>
            </a:r>
          </a:p>
        </p:txBody>
      </p:sp>
      <p:sp>
        <p:nvSpPr>
          <p:cNvPr id="90" name="Rounded Rectangle 89"/>
          <p:cNvSpPr/>
          <p:nvPr/>
        </p:nvSpPr>
        <p:spPr>
          <a:xfrm>
            <a:off x="3372006" y="4921058"/>
            <a:ext cx="502834" cy="238363"/>
          </a:xfrm>
          <a:prstGeom prst="roundRect">
            <a:avLst/>
          </a:prstGeom>
          <a:gradFill rotWithShape="1">
            <a:gsLst>
              <a:gs pos="0">
                <a:srgbClr val="9EEAFF"/>
              </a:gs>
              <a:gs pos="35000">
                <a:srgbClr val="BBEFFF"/>
              </a:gs>
              <a:gs pos="100000">
                <a:srgbClr val="9BBB59">
                  <a:tint val="15000"/>
                  <a:satMod val="350000"/>
                </a:srgbClr>
              </a:gs>
            </a:gsLst>
            <a:lin ang="16200000" scaled="1"/>
          </a:gradFill>
          <a:ln w="9525" cap="flat" cmpd="sng" algn="ctr">
            <a:solidFill>
              <a:srgbClr val="46AAC5"/>
            </a:solidFill>
            <a:prstDash val="solid"/>
          </a:ln>
          <a:effectLst>
            <a:outerShdw blurRad="40000" dist="20000" dir="5400000" rotWithShape="0">
              <a:srgbClr val="000000">
                <a:alpha val="38000"/>
              </a:srgbClr>
            </a:outerShdw>
          </a:effectLst>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669900"/>
                </a:solidFill>
                <a:effectLst/>
                <a:uLnTx/>
                <a:uFillTx/>
                <a:latin typeface="Arial Narrow" panose="020B0606020202030204" pitchFamily="34" charset="0"/>
                <a:cs typeface="Arial"/>
              </a:rPr>
              <a:t>certain</a:t>
            </a:r>
            <a:endParaRPr kumimoji="0" lang="en-US" sz="1400" b="1" i="0" u="none" strike="noStrike" kern="0" cap="none" spc="0" normalizeH="0" baseline="0" noProof="0" dirty="0">
              <a:ln>
                <a:noFill/>
              </a:ln>
              <a:solidFill>
                <a:srgbClr val="669900"/>
              </a:solidFill>
              <a:effectLst/>
              <a:uLnTx/>
              <a:uFillTx/>
              <a:latin typeface="Arial Narrow" panose="020B0606020202030204" pitchFamily="34" charset="0"/>
              <a:cs typeface="Arial"/>
            </a:endParaRPr>
          </a:p>
        </p:txBody>
      </p:sp>
      <p:sp>
        <p:nvSpPr>
          <p:cNvPr id="91" name="Oval 90"/>
          <p:cNvSpPr/>
          <p:nvPr/>
        </p:nvSpPr>
        <p:spPr>
          <a:xfrm>
            <a:off x="2917166" y="3937350"/>
            <a:ext cx="1408829" cy="302955"/>
          </a:xfrm>
          <a:prstGeom prst="ellipse">
            <a:avLst/>
          </a:prstGeom>
          <a:gradFill rotWithShape="1">
            <a:gsLst>
              <a:gs pos="0">
                <a:srgbClr val="9EEAFF"/>
              </a:gs>
              <a:gs pos="35000">
                <a:srgbClr val="BBEFFF"/>
              </a:gs>
              <a:gs pos="100000">
                <a:srgbClr val="9BBB59">
                  <a:tint val="15000"/>
                  <a:satMod val="350000"/>
                </a:srgbClr>
              </a:gs>
            </a:gsLst>
            <a:lin ang="16200000" scaled="1"/>
          </a:gradFill>
          <a:ln w="9525" cap="flat" cmpd="sng" algn="ctr">
            <a:solidFill>
              <a:srgbClr val="46AAC5"/>
            </a:solidFill>
            <a:prstDash val="solid"/>
          </a:ln>
          <a:effectLst>
            <a:outerShdw blurRad="40000" dist="20000" dir="5400000" rotWithShape="0">
              <a:srgbClr val="000000">
                <a:alpha val="38000"/>
              </a:srgbClr>
            </a:outerShdw>
          </a:effectLst>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669900"/>
                </a:solidFill>
                <a:effectLst/>
                <a:uLnTx/>
                <a:uFillTx/>
                <a:latin typeface="Arial Narrow" panose="020B0606020202030204" pitchFamily="34" charset="0"/>
                <a:cs typeface="Arial"/>
              </a:rPr>
              <a:t>almost certain</a:t>
            </a:r>
          </a:p>
        </p:txBody>
      </p:sp>
      <p:sp>
        <p:nvSpPr>
          <p:cNvPr id="92" name="Rounded Rectangle 91"/>
          <p:cNvSpPr/>
          <p:nvPr/>
        </p:nvSpPr>
        <p:spPr>
          <a:xfrm>
            <a:off x="3100637" y="2788735"/>
            <a:ext cx="1021255" cy="238363"/>
          </a:xfrm>
          <a:prstGeom prst="roundRect">
            <a:avLst/>
          </a:prstGeom>
          <a:gradFill rotWithShape="1">
            <a:gsLst>
              <a:gs pos="0">
                <a:srgbClr val="9EEAFF"/>
              </a:gs>
              <a:gs pos="35000">
                <a:srgbClr val="BBEFFF"/>
              </a:gs>
              <a:gs pos="100000">
                <a:srgbClr val="9BBB59">
                  <a:tint val="15000"/>
                  <a:satMod val="350000"/>
                </a:srgbClr>
              </a:gs>
            </a:gsLst>
            <a:lin ang="16200000" scaled="1"/>
          </a:gradFill>
          <a:ln w="9525" cap="flat" cmpd="sng" algn="ctr">
            <a:solidFill>
              <a:srgbClr val="46AAC5"/>
            </a:solidFill>
            <a:prstDash val="solid"/>
          </a:ln>
          <a:effectLst>
            <a:outerShdw blurRad="40000" dist="20000" dir="5400000" rotWithShape="0">
              <a:srgbClr val="000000">
                <a:alpha val="38000"/>
              </a:srgbClr>
            </a:outerShdw>
          </a:effectLst>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669900"/>
                </a:solidFill>
                <a:effectLst/>
                <a:uLnTx/>
                <a:uFillTx/>
                <a:latin typeface="Arial Narrow" panose="020B0606020202030204" pitchFamily="34" charset="0"/>
                <a:cs typeface="Arial"/>
              </a:rPr>
              <a:t>almost certain</a:t>
            </a:r>
          </a:p>
        </p:txBody>
      </p:sp>
      <p:sp>
        <p:nvSpPr>
          <p:cNvPr id="93" name="Rounded Rectangle 92"/>
          <p:cNvSpPr/>
          <p:nvPr/>
        </p:nvSpPr>
        <p:spPr>
          <a:xfrm>
            <a:off x="2264231" y="1417135"/>
            <a:ext cx="1021255" cy="238363"/>
          </a:xfrm>
          <a:prstGeom prst="roundRect">
            <a:avLst/>
          </a:prstGeom>
          <a:gradFill rotWithShape="1">
            <a:gsLst>
              <a:gs pos="0">
                <a:srgbClr val="9EEAFF"/>
              </a:gs>
              <a:gs pos="35000">
                <a:srgbClr val="BBEFFF"/>
              </a:gs>
              <a:gs pos="100000">
                <a:srgbClr val="9BBB59">
                  <a:tint val="15000"/>
                  <a:satMod val="350000"/>
                </a:srgbClr>
              </a:gs>
            </a:gsLst>
            <a:lin ang="16200000" scaled="1"/>
          </a:gradFill>
          <a:ln w="9525" cap="flat" cmpd="sng" algn="ctr">
            <a:solidFill>
              <a:srgbClr val="46AAC5"/>
            </a:solidFill>
            <a:prstDash val="solid"/>
          </a:ln>
          <a:effectLst>
            <a:outerShdw blurRad="40000" dist="20000" dir="5400000" rotWithShape="0">
              <a:srgbClr val="000000">
                <a:alpha val="38000"/>
              </a:srgbClr>
            </a:outerShdw>
          </a:effectLst>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669900"/>
                </a:solidFill>
                <a:effectLst/>
                <a:uLnTx/>
                <a:uFillTx/>
                <a:latin typeface="Arial Narrow" panose="020B0606020202030204" pitchFamily="34" charset="0"/>
                <a:cs typeface="Arial"/>
              </a:rPr>
              <a:t>almost certain</a:t>
            </a:r>
          </a:p>
        </p:txBody>
      </p:sp>
      <p:sp>
        <p:nvSpPr>
          <p:cNvPr id="94" name="Rounded Rectangle 93"/>
          <p:cNvSpPr/>
          <p:nvPr/>
        </p:nvSpPr>
        <p:spPr>
          <a:xfrm>
            <a:off x="4986415" y="265536"/>
            <a:ext cx="778570" cy="238363"/>
          </a:xfrm>
          <a:prstGeom prst="roundRect">
            <a:avLst/>
          </a:prstGeom>
          <a:gradFill rotWithShape="1">
            <a:gsLst>
              <a:gs pos="0">
                <a:srgbClr val="9EEAFF"/>
              </a:gs>
              <a:gs pos="35000">
                <a:srgbClr val="BBEFFF"/>
              </a:gs>
              <a:gs pos="100000">
                <a:srgbClr val="9BBB59">
                  <a:tint val="15000"/>
                  <a:satMod val="350000"/>
                </a:srgbClr>
              </a:gs>
            </a:gsLst>
            <a:lin ang="16200000" scaled="1"/>
          </a:gradFill>
          <a:ln w="9525" cap="flat" cmpd="sng" algn="ctr">
            <a:solidFill>
              <a:srgbClr val="46AAC5"/>
            </a:solidFill>
            <a:prstDash val="solid"/>
          </a:ln>
          <a:effectLst>
            <a:outerShdw blurRad="40000" dist="20000" dir="5400000" rotWithShape="0">
              <a:srgbClr val="000000">
                <a:alpha val="38000"/>
              </a:srgbClr>
            </a:outerShdw>
          </a:effectLst>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9BBB59">
                    <a:lumMod val="50000"/>
                  </a:srgbClr>
                </a:solidFill>
                <a:effectLst/>
                <a:uLnTx/>
                <a:uFillTx/>
                <a:latin typeface="Arial Narrow" panose="020B0606020202030204" pitchFamily="34" charset="0"/>
                <a:cs typeface="Arial"/>
              </a:rPr>
              <a:t> </a:t>
            </a:r>
            <a:r>
              <a:rPr kumimoji="0" lang="en-US" sz="1400" b="1" i="0" u="none" strike="noStrike" kern="0" cap="none" spc="0" normalizeH="0" baseline="0" noProof="0" dirty="0">
                <a:ln>
                  <a:noFill/>
                </a:ln>
                <a:solidFill>
                  <a:srgbClr val="669900"/>
                </a:solidFill>
                <a:effectLst/>
                <a:uLnTx/>
                <a:uFillTx/>
                <a:latin typeface="Arial Narrow" panose="020B0606020202030204" pitchFamily="34" charset="0"/>
                <a:cs typeface="Arial"/>
              </a:rPr>
              <a:t>very likely</a:t>
            </a:r>
          </a:p>
        </p:txBody>
      </p:sp>
      <p:sp>
        <p:nvSpPr>
          <p:cNvPr id="95" name="Rounded Rectangle 94"/>
          <p:cNvSpPr/>
          <p:nvPr/>
        </p:nvSpPr>
        <p:spPr>
          <a:xfrm>
            <a:off x="7531907" y="1356385"/>
            <a:ext cx="778570" cy="238363"/>
          </a:xfrm>
          <a:prstGeom prst="roundRect">
            <a:avLst/>
          </a:prstGeom>
          <a:gradFill rotWithShape="1">
            <a:gsLst>
              <a:gs pos="0">
                <a:srgbClr val="9EEAFF"/>
              </a:gs>
              <a:gs pos="35000">
                <a:srgbClr val="BBEFFF"/>
              </a:gs>
              <a:gs pos="100000">
                <a:srgbClr val="9BBB59">
                  <a:tint val="15000"/>
                  <a:satMod val="350000"/>
                </a:srgbClr>
              </a:gs>
            </a:gsLst>
            <a:lin ang="16200000" scaled="1"/>
          </a:gradFill>
          <a:ln w="9525" cap="flat" cmpd="sng" algn="ctr">
            <a:solidFill>
              <a:srgbClr val="46AAC5"/>
            </a:solidFill>
            <a:prstDash val="solid"/>
          </a:ln>
          <a:effectLst>
            <a:outerShdw blurRad="40000" dist="20000" dir="5400000" rotWithShape="0">
              <a:srgbClr val="000000">
                <a:alpha val="38000"/>
              </a:srgbClr>
            </a:outerShdw>
          </a:effectLst>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9BBB59">
                    <a:lumMod val="50000"/>
                  </a:srgbClr>
                </a:solidFill>
                <a:effectLst/>
                <a:uLnTx/>
                <a:uFillTx/>
                <a:latin typeface="Arial Narrow" panose="020B0606020202030204" pitchFamily="34" charset="0"/>
                <a:cs typeface="Arial"/>
              </a:rPr>
              <a:t> </a:t>
            </a:r>
            <a:r>
              <a:rPr kumimoji="0" lang="en-US" sz="1400" b="1" i="0" u="none" strike="noStrike" kern="0" cap="none" spc="0" normalizeH="0" baseline="0" noProof="0" dirty="0">
                <a:ln>
                  <a:noFill/>
                </a:ln>
                <a:solidFill>
                  <a:srgbClr val="669900"/>
                </a:solidFill>
                <a:effectLst/>
                <a:uLnTx/>
                <a:uFillTx/>
                <a:latin typeface="Arial Narrow" panose="020B0606020202030204" pitchFamily="34" charset="0"/>
                <a:cs typeface="Arial"/>
              </a:rPr>
              <a:t>very likely</a:t>
            </a:r>
          </a:p>
        </p:txBody>
      </p:sp>
      <p:sp>
        <p:nvSpPr>
          <p:cNvPr id="96" name="Rounded Rectangle 95"/>
          <p:cNvSpPr/>
          <p:nvPr/>
        </p:nvSpPr>
        <p:spPr>
          <a:xfrm>
            <a:off x="5955206" y="2407735"/>
            <a:ext cx="778570" cy="238363"/>
          </a:xfrm>
          <a:prstGeom prst="roundRect">
            <a:avLst/>
          </a:prstGeom>
          <a:gradFill rotWithShape="1">
            <a:gsLst>
              <a:gs pos="0">
                <a:srgbClr val="9EEAFF"/>
              </a:gs>
              <a:gs pos="35000">
                <a:srgbClr val="BBEFFF"/>
              </a:gs>
              <a:gs pos="100000">
                <a:srgbClr val="9BBB59">
                  <a:tint val="15000"/>
                  <a:satMod val="350000"/>
                </a:srgbClr>
              </a:gs>
            </a:gsLst>
            <a:lin ang="16200000" scaled="1"/>
          </a:gradFill>
          <a:ln w="9525" cap="flat" cmpd="sng" algn="ctr">
            <a:solidFill>
              <a:srgbClr val="46AAC5"/>
            </a:solidFill>
            <a:prstDash val="solid"/>
          </a:ln>
          <a:effectLst>
            <a:outerShdw blurRad="40000" dist="20000" dir="5400000" rotWithShape="0">
              <a:srgbClr val="000000">
                <a:alpha val="38000"/>
              </a:srgbClr>
            </a:outerShdw>
          </a:effectLst>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9BBB59">
                    <a:lumMod val="50000"/>
                  </a:srgbClr>
                </a:solidFill>
                <a:effectLst/>
                <a:uLnTx/>
                <a:uFillTx/>
                <a:latin typeface="Arial Narrow" panose="020B0606020202030204" pitchFamily="34" charset="0"/>
                <a:cs typeface="Arial"/>
              </a:rPr>
              <a:t> </a:t>
            </a:r>
            <a:r>
              <a:rPr kumimoji="0" lang="en-US" sz="1400" b="1" i="0" u="none" strike="noStrike" kern="0" cap="none" spc="0" normalizeH="0" baseline="0" noProof="0" dirty="0">
                <a:ln>
                  <a:noFill/>
                </a:ln>
                <a:solidFill>
                  <a:srgbClr val="669900"/>
                </a:solidFill>
                <a:effectLst/>
                <a:uLnTx/>
                <a:uFillTx/>
                <a:latin typeface="Arial Narrow" panose="020B0606020202030204" pitchFamily="34" charset="0"/>
                <a:cs typeface="Arial"/>
              </a:rPr>
              <a:t>very likely</a:t>
            </a:r>
          </a:p>
        </p:txBody>
      </p:sp>
      <p:sp>
        <p:nvSpPr>
          <p:cNvPr id="97" name="Rounded Rectangle 96"/>
          <p:cNvSpPr/>
          <p:nvPr/>
        </p:nvSpPr>
        <p:spPr>
          <a:xfrm>
            <a:off x="6967578" y="3550735"/>
            <a:ext cx="778570" cy="238363"/>
          </a:xfrm>
          <a:prstGeom prst="roundRect">
            <a:avLst/>
          </a:prstGeom>
          <a:gradFill rotWithShape="1">
            <a:gsLst>
              <a:gs pos="0">
                <a:srgbClr val="9EEAFF"/>
              </a:gs>
              <a:gs pos="35000">
                <a:srgbClr val="BBEFFF"/>
              </a:gs>
              <a:gs pos="100000">
                <a:srgbClr val="9BBB59">
                  <a:tint val="15000"/>
                  <a:satMod val="350000"/>
                </a:srgbClr>
              </a:gs>
            </a:gsLst>
            <a:lin ang="16200000" scaled="1"/>
          </a:gradFill>
          <a:ln w="9525" cap="flat" cmpd="sng" algn="ctr">
            <a:solidFill>
              <a:srgbClr val="46AAC5"/>
            </a:solidFill>
            <a:prstDash val="solid"/>
          </a:ln>
          <a:effectLst>
            <a:outerShdw blurRad="40000" dist="20000" dir="5400000" rotWithShape="0">
              <a:srgbClr val="000000">
                <a:alpha val="38000"/>
              </a:srgbClr>
            </a:outerShdw>
          </a:effectLst>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9BBB59">
                    <a:lumMod val="50000"/>
                  </a:srgbClr>
                </a:solidFill>
                <a:effectLst/>
                <a:uLnTx/>
                <a:uFillTx/>
                <a:latin typeface="Arial Narrow" panose="020B0606020202030204" pitchFamily="34" charset="0"/>
                <a:cs typeface="Arial"/>
              </a:rPr>
              <a:t> </a:t>
            </a:r>
            <a:r>
              <a:rPr kumimoji="0" lang="en-US" sz="1400" b="1" i="0" u="none" strike="noStrike" kern="0" cap="none" spc="0" normalizeH="0" baseline="0" noProof="0" dirty="0">
                <a:ln>
                  <a:noFill/>
                </a:ln>
                <a:solidFill>
                  <a:srgbClr val="669900"/>
                </a:solidFill>
                <a:effectLst/>
                <a:uLnTx/>
                <a:uFillTx/>
                <a:latin typeface="Arial Narrow" panose="020B0606020202030204" pitchFamily="34" charset="0"/>
                <a:cs typeface="Arial"/>
              </a:rPr>
              <a:t>very likely</a:t>
            </a:r>
          </a:p>
        </p:txBody>
      </p:sp>
      <p:sp>
        <p:nvSpPr>
          <p:cNvPr id="98" name="Rounded Rectangle 97"/>
          <p:cNvSpPr/>
          <p:nvPr/>
        </p:nvSpPr>
        <p:spPr>
          <a:xfrm>
            <a:off x="6900634" y="4921058"/>
            <a:ext cx="1021256" cy="238363"/>
          </a:xfrm>
          <a:prstGeom prst="roundRect">
            <a:avLst/>
          </a:prstGeom>
          <a:gradFill rotWithShape="1">
            <a:gsLst>
              <a:gs pos="0">
                <a:srgbClr val="9EEAFF"/>
              </a:gs>
              <a:gs pos="35000">
                <a:srgbClr val="BBEFFF"/>
              </a:gs>
              <a:gs pos="100000">
                <a:srgbClr val="9BBB59">
                  <a:tint val="15000"/>
                  <a:satMod val="350000"/>
                </a:srgbClr>
              </a:gs>
            </a:gsLst>
            <a:lin ang="16200000" scaled="1"/>
          </a:gradFill>
          <a:ln w="9525" cap="flat" cmpd="sng" algn="ctr">
            <a:solidFill>
              <a:srgbClr val="46AAC5"/>
            </a:solidFill>
            <a:prstDash val="solid"/>
          </a:ln>
          <a:effectLst>
            <a:outerShdw blurRad="40000" dist="20000" dir="5400000" rotWithShape="0">
              <a:srgbClr val="000000">
                <a:alpha val="38000"/>
              </a:srgbClr>
            </a:outerShdw>
          </a:effectLst>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669900"/>
                </a:solidFill>
                <a:effectLst/>
                <a:uLnTx/>
                <a:uFillTx/>
                <a:latin typeface="Arial Narrow" panose="020B0606020202030204" pitchFamily="34" charset="0"/>
                <a:cs typeface="Arial"/>
              </a:rPr>
              <a:t>almost certain</a:t>
            </a:r>
            <a:endParaRPr kumimoji="0" lang="en-US" sz="1400" b="1" i="0" u="none" strike="noStrike" kern="0" cap="none" spc="0" normalizeH="0" baseline="0" noProof="0" dirty="0">
              <a:ln>
                <a:noFill/>
              </a:ln>
              <a:solidFill>
                <a:srgbClr val="669900"/>
              </a:solidFill>
              <a:effectLst/>
              <a:uLnTx/>
              <a:uFillTx/>
              <a:latin typeface="Arial Narrow" panose="020B0606020202030204" pitchFamily="34" charset="0"/>
              <a:cs typeface="Arial"/>
            </a:endParaRPr>
          </a:p>
        </p:txBody>
      </p:sp>
      <p:sp>
        <p:nvSpPr>
          <p:cNvPr id="99" name="Oval 98"/>
          <p:cNvSpPr/>
          <p:nvPr/>
        </p:nvSpPr>
        <p:spPr>
          <a:xfrm>
            <a:off x="5181297" y="4388935"/>
            <a:ext cx="680746" cy="302955"/>
          </a:xfrm>
          <a:prstGeom prst="ellipse">
            <a:avLst/>
          </a:prstGeom>
          <a:gradFill rotWithShape="1">
            <a:gsLst>
              <a:gs pos="0">
                <a:srgbClr val="9EEAFF"/>
              </a:gs>
              <a:gs pos="35000">
                <a:srgbClr val="BBEFFF"/>
              </a:gs>
              <a:gs pos="100000">
                <a:srgbClr val="9BBB59">
                  <a:tint val="15000"/>
                  <a:satMod val="350000"/>
                </a:srgbClr>
              </a:gs>
            </a:gsLst>
            <a:lin ang="16200000" scaled="1"/>
          </a:gradFill>
          <a:ln w="9525" cap="flat" cmpd="sng" algn="ctr">
            <a:solidFill>
              <a:srgbClr val="46AAC5"/>
            </a:solidFill>
            <a:prstDash val="solid"/>
          </a:ln>
          <a:effectLst>
            <a:outerShdw blurRad="40000" dist="20000" dir="5400000" rotWithShape="0">
              <a:srgbClr val="000000">
                <a:alpha val="38000"/>
              </a:srgbClr>
            </a:outerShdw>
          </a:effectLst>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669900"/>
                </a:solidFill>
                <a:effectLst/>
                <a:uLnTx/>
                <a:uFillTx/>
                <a:latin typeface="Arial Narrow" panose="020B0606020202030204" pitchFamily="34" charset="0"/>
                <a:cs typeface="Arial"/>
              </a:rPr>
              <a:t>certain</a:t>
            </a:r>
            <a:endParaRPr kumimoji="0" lang="en-US" sz="1400" b="1" i="0" u="none" strike="noStrike" kern="0" cap="none" spc="0" normalizeH="0" baseline="0" noProof="0" dirty="0">
              <a:ln>
                <a:noFill/>
              </a:ln>
              <a:solidFill>
                <a:srgbClr val="669900"/>
              </a:solidFill>
              <a:effectLst/>
              <a:uLnTx/>
              <a:uFillTx/>
              <a:latin typeface="Arial Narrow" panose="020B0606020202030204" pitchFamily="34" charset="0"/>
              <a:cs typeface="Arial"/>
            </a:endParaRPr>
          </a:p>
        </p:txBody>
      </p:sp>
      <p:sp>
        <p:nvSpPr>
          <p:cNvPr id="100" name="Oval 99"/>
          <p:cNvSpPr/>
          <p:nvPr/>
        </p:nvSpPr>
        <p:spPr>
          <a:xfrm>
            <a:off x="6873117" y="4375290"/>
            <a:ext cx="1005340" cy="302955"/>
          </a:xfrm>
          <a:prstGeom prst="ellipse">
            <a:avLst/>
          </a:prstGeom>
          <a:gradFill rotWithShape="1">
            <a:gsLst>
              <a:gs pos="0">
                <a:srgbClr val="9EEAFF"/>
              </a:gs>
              <a:gs pos="35000">
                <a:srgbClr val="BBEFFF"/>
              </a:gs>
              <a:gs pos="100000">
                <a:srgbClr val="9BBB59">
                  <a:tint val="15000"/>
                  <a:satMod val="350000"/>
                </a:srgbClr>
              </a:gs>
            </a:gsLst>
            <a:lin ang="16200000" scaled="1"/>
          </a:gradFill>
          <a:ln w="9525" cap="flat" cmpd="sng" algn="ctr">
            <a:solidFill>
              <a:srgbClr val="46AAC5"/>
            </a:solidFill>
            <a:prstDash val="solid"/>
          </a:ln>
          <a:effectLst>
            <a:outerShdw blurRad="40000" dist="20000" dir="5400000" rotWithShape="0">
              <a:srgbClr val="000000">
                <a:alpha val="38000"/>
              </a:srgbClr>
            </a:outerShdw>
          </a:effectLst>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669900"/>
                </a:solidFill>
                <a:effectLst/>
                <a:uLnTx/>
                <a:uFillTx/>
                <a:latin typeface="Arial Narrow" panose="020B0606020202030204" pitchFamily="34" charset="0"/>
                <a:cs typeface="Arial"/>
              </a:rPr>
              <a:t>very likely</a:t>
            </a:r>
            <a:endParaRPr kumimoji="0" lang="en-US" sz="1400" b="1" i="0" u="none" strike="noStrike" kern="0" cap="none" spc="0" normalizeH="0" baseline="0" noProof="0" dirty="0">
              <a:ln>
                <a:noFill/>
              </a:ln>
              <a:solidFill>
                <a:srgbClr val="669900"/>
              </a:solidFill>
              <a:effectLst/>
              <a:uLnTx/>
              <a:uFillTx/>
              <a:latin typeface="Arial Narrow" panose="020B0606020202030204" pitchFamily="34" charset="0"/>
              <a:cs typeface="Arial"/>
            </a:endParaRPr>
          </a:p>
        </p:txBody>
      </p:sp>
      <p:sp>
        <p:nvSpPr>
          <p:cNvPr id="101" name="Rounded Rectangle 100"/>
          <p:cNvSpPr/>
          <p:nvPr/>
        </p:nvSpPr>
        <p:spPr>
          <a:xfrm>
            <a:off x="5038952" y="4921058"/>
            <a:ext cx="1021255" cy="238363"/>
          </a:xfrm>
          <a:prstGeom prst="roundRect">
            <a:avLst/>
          </a:prstGeom>
          <a:gradFill rotWithShape="1">
            <a:gsLst>
              <a:gs pos="0">
                <a:srgbClr val="9EEAFF"/>
              </a:gs>
              <a:gs pos="35000">
                <a:srgbClr val="BBEFFF"/>
              </a:gs>
              <a:gs pos="100000">
                <a:srgbClr val="9BBB59">
                  <a:tint val="15000"/>
                  <a:satMod val="350000"/>
                </a:srgbClr>
              </a:gs>
            </a:gsLst>
            <a:lin ang="16200000" scaled="1"/>
          </a:gradFill>
          <a:ln w="9525" cap="flat" cmpd="sng" algn="ctr">
            <a:solidFill>
              <a:srgbClr val="46AAC5"/>
            </a:solidFill>
            <a:prstDash val="solid"/>
          </a:ln>
          <a:effectLst>
            <a:outerShdw blurRad="40000" dist="20000" dir="5400000" rotWithShape="0">
              <a:srgbClr val="000000">
                <a:alpha val="38000"/>
              </a:srgbClr>
            </a:outerShdw>
          </a:effectLst>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669900"/>
                </a:solidFill>
                <a:effectLst/>
                <a:uLnTx/>
                <a:uFillTx/>
                <a:latin typeface="Arial Narrow" panose="020B0606020202030204" pitchFamily="34" charset="0"/>
                <a:cs typeface="Arial"/>
              </a:rPr>
              <a:t>almost certain</a:t>
            </a:r>
          </a:p>
        </p:txBody>
      </p:sp>
      <p:sp>
        <p:nvSpPr>
          <p:cNvPr id="102" name="Rounded Rectangle 101"/>
          <p:cNvSpPr/>
          <p:nvPr/>
        </p:nvSpPr>
        <p:spPr>
          <a:xfrm>
            <a:off x="5012304" y="3550735"/>
            <a:ext cx="1021255" cy="238363"/>
          </a:xfrm>
          <a:prstGeom prst="roundRect">
            <a:avLst/>
          </a:prstGeom>
          <a:gradFill rotWithShape="1">
            <a:gsLst>
              <a:gs pos="0">
                <a:srgbClr val="9EEAFF"/>
              </a:gs>
              <a:gs pos="35000">
                <a:srgbClr val="BBEFFF"/>
              </a:gs>
              <a:gs pos="100000">
                <a:srgbClr val="9BBB59">
                  <a:tint val="15000"/>
                  <a:satMod val="350000"/>
                </a:srgbClr>
              </a:gs>
            </a:gsLst>
            <a:lin ang="16200000" scaled="1"/>
          </a:gradFill>
          <a:ln w="9525" cap="flat" cmpd="sng" algn="ctr">
            <a:solidFill>
              <a:srgbClr val="46AAC5"/>
            </a:solidFill>
            <a:prstDash val="solid"/>
          </a:ln>
          <a:effectLst>
            <a:outerShdw blurRad="40000" dist="20000" dir="5400000" rotWithShape="0">
              <a:srgbClr val="000000">
                <a:alpha val="38000"/>
              </a:srgbClr>
            </a:outerShdw>
          </a:effectLst>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669900"/>
                </a:solidFill>
                <a:effectLst/>
                <a:uLnTx/>
                <a:uFillTx/>
                <a:latin typeface="Arial Narrow" panose="020B0606020202030204" pitchFamily="34" charset="0"/>
                <a:cs typeface="Arial"/>
              </a:rPr>
              <a:t>almost certain</a:t>
            </a:r>
          </a:p>
        </p:txBody>
      </p:sp>
      <p:sp>
        <p:nvSpPr>
          <p:cNvPr id="103" name="Rounded Rectangle 102"/>
          <p:cNvSpPr/>
          <p:nvPr/>
        </p:nvSpPr>
        <p:spPr>
          <a:xfrm>
            <a:off x="7442198" y="2407735"/>
            <a:ext cx="1021255" cy="238363"/>
          </a:xfrm>
          <a:prstGeom prst="roundRect">
            <a:avLst/>
          </a:prstGeom>
          <a:gradFill rotWithShape="1">
            <a:gsLst>
              <a:gs pos="0">
                <a:srgbClr val="9EEAFF"/>
              </a:gs>
              <a:gs pos="35000">
                <a:srgbClr val="BBEFFF"/>
              </a:gs>
              <a:gs pos="100000">
                <a:srgbClr val="9BBB59">
                  <a:tint val="15000"/>
                  <a:satMod val="350000"/>
                </a:srgbClr>
              </a:gs>
            </a:gsLst>
            <a:lin ang="16200000" scaled="1"/>
          </a:gradFill>
          <a:ln w="9525" cap="flat" cmpd="sng" algn="ctr">
            <a:solidFill>
              <a:srgbClr val="46AAC5"/>
            </a:solidFill>
            <a:prstDash val="solid"/>
          </a:ln>
          <a:effectLst>
            <a:outerShdw blurRad="40000" dist="20000" dir="5400000" rotWithShape="0">
              <a:srgbClr val="000000">
                <a:alpha val="38000"/>
              </a:srgbClr>
            </a:outerShdw>
          </a:effectLst>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669900"/>
                </a:solidFill>
                <a:effectLst/>
                <a:uLnTx/>
                <a:uFillTx/>
                <a:latin typeface="Arial Narrow" panose="020B0606020202030204" pitchFamily="34" charset="0"/>
                <a:cs typeface="Arial"/>
              </a:rPr>
              <a:t>almost certain</a:t>
            </a:r>
          </a:p>
        </p:txBody>
      </p:sp>
      <p:sp>
        <p:nvSpPr>
          <p:cNvPr id="104" name="Rounded Rectangle 103"/>
          <p:cNvSpPr/>
          <p:nvPr/>
        </p:nvSpPr>
        <p:spPr>
          <a:xfrm>
            <a:off x="9120651" y="2397972"/>
            <a:ext cx="502834" cy="238363"/>
          </a:xfrm>
          <a:prstGeom prst="roundRect">
            <a:avLst/>
          </a:prstGeom>
          <a:gradFill rotWithShape="1">
            <a:gsLst>
              <a:gs pos="0">
                <a:srgbClr val="9EEAFF"/>
              </a:gs>
              <a:gs pos="35000">
                <a:srgbClr val="BBEFFF"/>
              </a:gs>
              <a:gs pos="100000">
                <a:srgbClr val="9BBB59">
                  <a:tint val="15000"/>
                  <a:satMod val="350000"/>
                </a:srgbClr>
              </a:gs>
            </a:gsLst>
            <a:lin ang="16200000" scaled="1"/>
          </a:gradFill>
          <a:ln w="9525" cap="flat" cmpd="sng" algn="ctr">
            <a:solidFill>
              <a:srgbClr val="46AAC5"/>
            </a:solidFill>
            <a:prstDash val="solid"/>
          </a:ln>
          <a:effectLst>
            <a:outerShdw blurRad="40000" dist="20000" dir="5400000" rotWithShape="0">
              <a:srgbClr val="000000">
                <a:alpha val="38000"/>
              </a:srgbClr>
            </a:outerShdw>
          </a:effectLst>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669900"/>
                </a:solidFill>
                <a:effectLst/>
                <a:uLnTx/>
                <a:uFillTx/>
                <a:latin typeface="Arial Narrow" panose="020B0606020202030204" pitchFamily="34" charset="0"/>
                <a:cs typeface="Arial"/>
              </a:rPr>
              <a:t>certain</a:t>
            </a:r>
            <a:endParaRPr kumimoji="0" lang="en-US" sz="1400" b="1" i="0" u="none" strike="noStrike" kern="0" cap="none" spc="0" normalizeH="0" baseline="0" noProof="0" dirty="0">
              <a:ln>
                <a:noFill/>
              </a:ln>
              <a:solidFill>
                <a:srgbClr val="669900"/>
              </a:solidFill>
              <a:effectLst/>
              <a:uLnTx/>
              <a:uFillTx/>
              <a:latin typeface="Arial Narrow" panose="020B0606020202030204" pitchFamily="34" charset="0"/>
              <a:cs typeface="Arial"/>
            </a:endParaRPr>
          </a:p>
        </p:txBody>
      </p:sp>
      <p:sp>
        <p:nvSpPr>
          <p:cNvPr id="105" name="TextBox 104"/>
          <p:cNvSpPr txBox="1"/>
          <p:nvPr/>
        </p:nvSpPr>
        <p:spPr>
          <a:xfrm>
            <a:off x="6310147" y="203946"/>
            <a:ext cx="3816532" cy="584775"/>
          </a:xfrm>
          <a:prstGeom prst="rect">
            <a:avLst/>
          </a:prstGeom>
          <a:noFill/>
        </p:spPr>
        <p:txBody>
          <a:bodyPr wrap="square" rtlCol="0">
            <a:spAutoFit/>
          </a:bodyPr>
          <a:lstStyle/>
          <a:p>
            <a:pPr algn="ctr" defTabSz="914400"/>
            <a:r>
              <a:rPr lang="en-US" sz="1600" b="1" dirty="0" smtClean="0">
                <a:solidFill>
                  <a:srgbClr val="0066CC"/>
                </a:solidFill>
                <a:latin typeface="Arial Narrow" panose="020B0606020202030204" pitchFamily="34" charset="0"/>
                <a:cs typeface="Arial" charset="0"/>
              </a:rPr>
              <a:t>It is </a:t>
            </a:r>
            <a:r>
              <a:rPr lang="en-US" sz="1600" b="1" dirty="0" smtClean="0">
                <a:solidFill>
                  <a:srgbClr val="669900"/>
                </a:solidFill>
                <a:latin typeface="Arial Narrow" panose="020B0606020202030204" pitchFamily="34" charset="0"/>
                <a:cs typeface="Arial" charset="0"/>
              </a:rPr>
              <a:t>very likely </a:t>
            </a:r>
            <a:r>
              <a:rPr lang="en-US" sz="1600" b="1" dirty="0" smtClean="0">
                <a:solidFill>
                  <a:srgbClr val="0066CC"/>
                </a:solidFill>
                <a:latin typeface="Arial Narrow" panose="020B0606020202030204" pitchFamily="34" charset="0"/>
                <a:cs typeface="Arial" charset="0"/>
              </a:rPr>
              <a:t>that there </a:t>
            </a:r>
            <a:r>
              <a:rPr lang="en-US" sz="1600" b="1" dirty="0">
                <a:solidFill>
                  <a:srgbClr val="0066CC"/>
                </a:solidFill>
                <a:latin typeface="Arial Narrow" panose="020B0606020202030204" pitchFamily="34" charset="0"/>
                <a:cs typeface="Arial" charset="0"/>
              </a:rPr>
              <a:t>is an ambush threat to the U.S. forces at the Al </a:t>
            </a:r>
            <a:r>
              <a:rPr lang="en-US" sz="1600" b="1" dirty="0" err="1">
                <a:solidFill>
                  <a:srgbClr val="0066CC"/>
                </a:solidFill>
                <a:latin typeface="Arial Narrow" panose="020B0606020202030204" pitchFamily="34" charset="0"/>
                <a:cs typeface="Arial" charset="0"/>
              </a:rPr>
              <a:t>Batha</a:t>
            </a:r>
            <a:r>
              <a:rPr lang="en-US" sz="1600" b="1" dirty="0">
                <a:solidFill>
                  <a:srgbClr val="0066CC"/>
                </a:solidFill>
                <a:latin typeface="Arial Narrow" panose="020B0606020202030204" pitchFamily="34" charset="0"/>
                <a:cs typeface="Arial" charset="0"/>
              </a:rPr>
              <a:t> </a:t>
            </a:r>
            <a:r>
              <a:rPr lang="en-US" sz="1600" b="1" dirty="0" smtClean="0">
                <a:solidFill>
                  <a:srgbClr val="0066CC"/>
                </a:solidFill>
                <a:latin typeface="Arial Narrow" panose="020B0606020202030204" pitchFamily="34" charset="0"/>
                <a:cs typeface="Arial" charset="0"/>
              </a:rPr>
              <a:t>junction.</a:t>
            </a:r>
            <a:endParaRPr lang="en-US" sz="1600" b="1" dirty="0">
              <a:solidFill>
                <a:srgbClr val="0066CC"/>
              </a:solidFill>
              <a:latin typeface="Arial Narrow" panose="020B0606020202030204" pitchFamily="34" charset="0"/>
              <a:cs typeface="Arial" charset="0"/>
            </a:endParaRPr>
          </a:p>
        </p:txBody>
      </p:sp>
      <p:sp>
        <p:nvSpPr>
          <p:cNvPr id="106" name="Oval 105"/>
          <p:cNvSpPr/>
          <p:nvPr/>
        </p:nvSpPr>
        <p:spPr>
          <a:xfrm>
            <a:off x="1509994" y="3926464"/>
            <a:ext cx="680746" cy="302955"/>
          </a:xfrm>
          <a:prstGeom prst="ellipse">
            <a:avLst/>
          </a:prstGeom>
          <a:gradFill rotWithShape="1">
            <a:gsLst>
              <a:gs pos="0">
                <a:srgbClr val="9EEAFF"/>
              </a:gs>
              <a:gs pos="35000">
                <a:srgbClr val="BBEFFF"/>
              </a:gs>
              <a:gs pos="100000">
                <a:srgbClr val="9BBB59">
                  <a:tint val="15000"/>
                  <a:satMod val="350000"/>
                </a:srgbClr>
              </a:gs>
            </a:gsLst>
            <a:lin ang="16200000" scaled="1"/>
          </a:gradFill>
          <a:ln w="9525" cap="flat" cmpd="sng" algn="ctr">
            <a:solidFill>
              <a:srgbClr val="46AAC5"/>
            </a:solidFill>
            <a:prstDash val="solid"/>
          </a:ln>
          <a:effectLst>
            <a:outerShdw blurRad="40000" dist="20000" dir="5400000" rotWithShape="0">
              <a:srgbClr val="000000">
                <a:alpha val="38000"/>
              </a:srgbClr>
            </a:outerShdw>
          </a:effectLst>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669900"/>
                </a:solidFill>
                <a:effectLst/>
                <a:uLnTx/>
                <a:uFillTx/>
                <a:latin typeface="Arial Narrow" panose="020B0606020202030204" pitchFamily="34" charset="0"/>
                <a:cs typeface="Arial"/>
              </a:rPr>
              <a:t>certain</a:t>
            </a:r>
          </a:p>
        </p:txBody>
      </p:sp>
      <p:pic>
        <p:nvPicPr>
          <p:cNvPr id="107" name="Picture 106"/>
          <p:cNvPicPr>
            <a:picLocks noChangeAspect="1"/>
          </p:cNvPicPr>
          <p:nvPr/>
        </p:nvPicPr>
        <p:blipFill>
          <a:blip r:embed="rId5"/>
          <a:stretch>
            <a:fillRect/>
          </a:stretch>
        </p:blipFill>
        <p:spPr>
          <a:xfrm>
            <a:off x="8547502" y="3694197"/>
            <a:ext cx="3553743" cy="1737270"/>
          </a:xfrm>
          <a:prstGeom prst="rect">
            <a:avLst/>
          </a:prstGeom>
        </p:spPr>
      </p:pic>
      <p:pic>
        <p:nvPicPr>
          <p:cNvPr id="110" name="Picture 109"/>
          <p:cNvPicPr>
            <a:picLocks noChangeAspect="1"/>
          </p:cNvPicPr>
          <p:nvPr/>
        </p:nvPicPr>
        <p:blipFill>
          <a:blip r:embed="rId6"/>
          <a:stretch>
            <a:fillRect/>
          </a:stretch>
        </p:blipFill>
        <p:spPr>
          <a:xfrm>
            <a:off x="10006548" y="5353987"/>
            <a:ext cx="2229019" cy="743580"/>
          </a:xfrm>
          <a:prstGeom prst="rect">
            <a:avLst/>
          </a:prstGeom>
        </p:spPr>
      </p:pic>
      <p:pic>
        <p:nvPicPr>
          <p:cNvPr id="108" name="Picture 107"/>
          <p:cNvPicPr>
            <a:picLocks noChangeAspect="1"/>
          </p:cNvPicPr>
          <p:nvPr/>
        </p:nvPicPr>
        <p:blipFill rotWithShape="1">
          <a:blip r:embed="rId7">
            <a:extLst>
              <a:ext uri="{28A0092B-C50C-407E-A947-70E740481C1C}">
                <a14:useLocalDpi xmlns:a14="http://schemas.microsoft.com/office/drawing/2010/main" val="0"/>
              </a:ext>
            </a:extLst>
          </a:blip>
          <a:srcRect l="2560" r="26670"/>
          <a:stretch/>
        </p:blipFill>
        <p:spPr>
          <a:xfrm>
            <a:off x="7008838" y="5593546"/>
            <a:ext cx="828084" cy="613579"/>
          </a:xfrm>
          <a:prstGeom prst="rect">
            <a:avLst/>
          </a:prstGeom>
          <a:ln>
            <a:solidFill>
              <a:schemeClr val="accent5">
                <a:lumMod val="75000"/>
              </a:schemeClr>
            </a:solidFill>
          </a:ln>
        </p:spPr>
      </p:pic>
      <p:pic>
        <p:nvPicPr>
          <p:cNvPr id="109" name="Picture 108"/>
          <p:cNvPicPr>
            <a:picLocks noChangeAspect="1"/>
          </p:cNvPicPr>
          <p:nvPr/>
        </p:nvPicPr>
        <p:blipFill rotWithShape="1">
          <a:blip r:embed="rId8">
            <a:extLst>
              <a:ext uri="{28A0092B-C50C-407E-A947-70E740481C1C}">
                <a14:useLocalDpi xmlns:a14="http://schemas.microsoft.com/office/drawing/2010/main" val="0"/>
              </a:ext>
            </a:extLst>
          </a:blip>
          <a:srcRect l="21510" r="8322"/>
          <a:stretch/>
        </p:blipFill>
        <p:spPr>
          <a:xfrm>
            <a:off x="5139201" y="5599955"/>
            <a:ext cx="820756" cy="607170"/>
          </a:xfrm>
          <a:prstGeom prst="rect">
            <a:avLst/>
          </a:prstGeom>
        </p:spPr>
      </p:pic>
    </p:spTree>
    <p:extLst>
      <p:ext uri="{BB962C8B-B14F-4D97-AF65-F5344CB8AC3E}">
        <p14:creationId xmlns:p14="http://schemas.microsoft.com/office/powerpoint/2010/main" val="216612139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6"/>
                                        </p:tgtEl>
                                        <p:attrNameLst>
                                          <p:attrName>style.visibility</p:attrName>
                                        </p:attrNameLst>
                                      </p:cBhvr>
                                      <p:to>
                                        <p:strVal val="visible"/>
                                      </p:to>
                                    </p:set>
                                    <p:anim calcmode="lin" valueType="num">
                                      <p:cBhvr>
                                        <p:cTn id="12" dur="500" fill="hold"/>
                                        <p:tgtEl>
                                          <p:spTgt spid="106"/>
                                        </p:tgtEl>
                                        <p:attrNameLst>
                                          <p:attrName>ppt_w</p:attrName>
                                        </p:attrNameLst>
                                      </p:cBhvr>
                                      <p:tavLst>
                                        <p:tav tm="0">
                                          <p:val>
                                            <p:fltVal val="0"/>
                                          </p:val>
                                        </p:tav>
                                        <p:tav tm="100000">
                                          <p:val>
                                            <p:strVal val="#ppt_w"/>
                                          </p:val>
                                        </p:tav>
                                      </p:tavLst>
                                    </p:anim>
                                    <p:anim calcmode="lin" valueType="num">
                                      <p:cBhvr>
                                        <p:cTn id="13" dur="500" fill="hold"/>
                                        <p:tgtEl>
                                          <p:spTgt spid="106"/>
                                        </p:tgtEl>
                                        <p:attrNameLst>
                                          <p:attrName>ppt_h</p:attrName>
                                        </p:attrNameLst>
                                      </p:cBhvr>
                                      <p:tavLst>
                                        <p:tav tm="0">
                                          <p:val>
                                            <p:fltVal val="0"/>
                                          </p:val>
                                        </p:tav>
                                        <p:tav tm="100000">
                                          <p:val>
                                            <p:strVal val="#ppt_h"/>
                                          </p:val>
                                        </p:tav>
                                      </p:tavLst>
                                    </p:anim>
                                    <p:animEffect transition="in" filter="fade">
                                      <p:cBhvr>
                                        <p:cTn id="14" dur="500"/>
                                        <p:tgtEl>
                                          <p:spTgt spid="10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9"/>
                                        </p:tgtEl>
                                        <p:attrNameLst>
                                          <p:attrName>style.visibility</p:attrName>
                                        </p:attrNameLst>
                                      </p:cBhvr>
                                      <p:to>
                                        <p:strVal val="visible"/>
                                      </p:to>
                                    </p:set>
                                    <p:anim calcmode="lin" valueType="num">
                                      <p:cBhvr>
                                        <p:cTn id="19" dur="500" fill="hold"/>
                                        <p:tgtEl>
                                          <p:spTgt spid="89"/>
                                        </p:tgtEl>
                                        <p:attrNameLst>
                                          <p:attrName>ppt_w</p:attrName>
                                        </p:attrNameLst>
                                      </p:cBhvr>
                                      <p:tavLst>
                                        <p:tav tm="0">
                                          <p:val>
                                            <p:fltVal val="0"/>
                                          </p:val>
                                        </p:tav>
                                        <p:tav tm="100000">
                                          <p:val>
                                            <p:strVal val="#ppt_w"/>
                                          </p:val>
                                        </p:tav>
                                      </p:tavLst>
                                    </p:anim>
                                    <p:anim calcmode="lin" valueType="num">
                                      <p:cBhvr>
                                        <p:cTn id="20" dur="500" fill="hold"/>
                                        <p:tgtEl>
                                          <p:spTgt spid="89"/>
                                        </p:tgtEl>
                                        <p:attrNameLst>
                                          <p:attrName>ppt_h</p:attrName>
                                        </p:attrNameLst>
                                      </p:cBhvr>
                                      <p:tavLst>
                                        <p:tav tm="0">
                                          <p:val>
                                            <p:fltVal val="0"/>
                                          </p:val>
                                        </p:tav>
                                        <p:tav tm="100000">
                                          <p:val>
                                            <p:strVal val="#ppt_h"/>
                                          </p:val>
                                        </p:tav>
                                      </p:tavLst>
                                    </p:anim>
                                    <p:animEffect transition="in" filter="fade">
                                      <p:cBhvr>
                                        <p:cTn id="21" dur="500"/>
                                        <p:tgtEl>
                                          <p:spTgt spid="8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3"/>
                                        </p:tgtEl>
                                        <p:attrNameLst>
                                          <p:attrName>style.visibility</p:attrName>
                                        </p:attrNameLst>
                                      </p:cBhvr>
                                      <p:to>
                                        <p:strVal val="visible"/>
                                      </p:to>
                                    </p:set>
                                    <p:anim calcmode="lin" valueType="num">
                                      <p:cBhvr>
                                        <p:cTn id="24" dur="500" fill="hold"/>
                                        <p:tgtEl>
                                          <p:spTgt spid="93"/>
                                        </p:tgtEl>
                                        <p:attrNameLst>
                                          <p:attrName>ppt_w</p:attrName>
                                        </p:attrNameLst>
                                      </p:cBhvr>
                                      <p:tavLst>
                                        <p:tav tm="0">
                                          <p:val>
                                            <p:fltVal val="0"/>
                                          </p:val>
                                        </p:tav>
                                        <p:tav tm="100000">
                                          <p:val>
                                            <p:strVal val="#ppt_w"/>
                                          </p:val>
                                        </p:tav>
                                      </p:tavLst>
                                    </p:anim>
                                    <p:anim calcmode="lin" valueType="num">
                                      <p:cBhvr>
                                        <p:cTn id="25" dur="500" fill="hold"/>
                                        <p:tgtEl>
                                          <p:spTgt spid="93"/>
                                        </p:tgtEl>
                                        <p:attrNameLst>
                                          <p:attrName>ppt_h</p:attrName>
                                        </p:attrNameLst>
                                      </p:cBhvr>
                                      <p:tavLst>
                                        <p:tav tm="0">
                                          <p:val>
                                            <p:fltVal val="0"/>
                                          </p:val>
                                        </p:tav>
                                        <p:tav tm="100000">
                                          <p:val>
                                            <p:strVal val="#ppt_h"/>
                                          </p:val>
                                        </p:tav>
                                      </p:tavLst>
                                    </p:anim>
                                    <p:animEffect transition="in" filter="fade">
                                      <p:cBhvr>
                                        <p:cTn id="26" dur="500"/>
                                        <p:tgtEl>
                                          <p:spTgt spid="9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01"/>
                                        </p:tgtEl>
                                        <p:attrNameLst>
                                          <p:attrName>style.visibility</p:attrName>
                                        </p:attrNameLst>
                                      </p:cBhvr>
                                      <p:to>
                                        <p:strVal val="visible"/>
                                      </p:to>
                                    </p:set>
                                    <p:anim calcmode="lin" valueType="num">
                                      <p:cBhvr>
                                        <p:cTn id="31" dur="500" fill="hold"/>
                                        <p:tgtEl>
                                          <p:spTgt spid="101"/>
                                        </p:tgtEl>
                                        <p:attrNameLst>
                                          <p:attrName>ppt_w</p:attrName>
                                        </p:attrNameLst>
                                      </p:cBhvr>
                                      <p:tavLst>
                                        <p:tav tm="0">
                                          <p:val>
                                            <p:fltVal val="0"/>
                                          </p:val>
                                        </p:tav>
                                        <p:tav tm="100000">
                                          <p:val>
                                            <p:strVal val="#ppt_w"/>
                                          </p:val>
                                        </p:tav>
                                      </p:tavLst>
                                    </p:anim>
                                    <p:anim calcmode="lin" valueType="num">
                                      <p:cBhvr>
                                        <p:cTn id="32" dur="500" fill="hold"/>
                                        <p:tgtEl>
                                          <p:spTgt spid="101"/>
                                        </p:tgtEl>
                                        <p:attrNameLst>
                                          <p:attrName>ppt_h</p:attrName>
                                        </p:attrNameLst>
                                      </p:cBhvr>
                                      <p:tavLst>
                                        <p:tav tm="0">
                                          <p:val>
                                            <p:fltVal val="0"/>
                                          </p:val>
                                        </p:tav>
                                        <p:tav tm="100000">
                                          <p:val>
                                            <p:strVal val="#ppt_h"/>
                                          </p:val>
                                        </p:tav>
                                      </p:tavLst>
                                    </p:anim>
                                    <p:animEffect transition="in" filter="fade">
                                      <p:cBhvr>
                                        <p:cTn id="33" dur="500"/>
                                        <p:tgtEl>
                                          <p:spTgt spid="10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99"/>
                                        </p:tgtEl>
                                        <p:attrNameLst>
                                          <p:attrName>style.visibility</p:attrName>
                                        </p:attrNameLst>
                                      </p:cBhvr>
                                      <p:to>
                                        <p:strVal val="visible"/>
                                      </p:to>
                                    </p:set>
                                    <p:anim calcmode="lin" valueType="num">
                                      <p:cBhvr>
                                        <p:cTn id="36" dur="500" fill="hold"/>
                                        <p:tgtEl>
                                          <p:spTgt spid="99"/>
                                        </p:tgtEl>
                                        <p:attrNameLst>
                                          <p:attrName>ppt_w</p:attrName>
                                        </p:attrNameLst>
                                      </p:cBhvr>
                                      <p:tavLst>
                                        <p:tav tm="0">
                                          <p:val>
                                            <p:fltVal val="0"/>
                                          </p:val>
                                        </p:tav>
                                        <p:tav tm="100000">
                                          <p:val>
                                            <p:strVal val="#ppt_w"/>
                                          </p:val>
                                        </p:tav>
                                      </p:tavLst>
                                    </p:anim>
                                    <p:anim calcmode="lin" valueType="num">
                                      <p:cBhvr>
                                        <p:cTn id="37" dur="500" fill="hold"/>
                                        <p:tgtEl>
                                          <p:spTgt spid="99"/>
                                        </p:tgtEl>
                                        <p:attrNameLst>
                                          <p:attrName>ppt_h</p:attrName>
                                        </p:attrNameLst>
                                      </p:cBhvr>
                                      <p:tavLst>
                                        <p:tav tm="0">
                                          <p:val>
                                            <p:fltVal val="0"/>
                                          </p:val>
                                        </p:tav>
                                        <p:tav tm="100000">
                                          <p:val>
                                            <p:strVal val="#ppt_h"/>
                                          </p:val>
                                        </p:tav>
                                      </p:tavLst>
                                    </p:anim>
                                    <p:animEffect transition="in" filter="fade">
                                      <p:cBhvr>
                                        <p:cTn id="38" dur="500"/>
                                        <p:tgtEl>
                                          <p:spTgt spid="9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02"/>
                                        </p:tgtEl>
                                        <p:attrNameLst>
                                          <p:attrName>style.visibility</p:attrName>
                                        </p:attrNameLst>
                                      </p:cBhvr>
                                      <p:to>
                                        <p:strVal val="visible"/>
                                      </p:to>
                                    </p:set>
                                    <p:anim calcmode="lin" valueType="num">
                                      <p:cBhvr>
                                        <p:cTn id="43" dur="500" fill="hold"/>
                                        <p:tgtEl>
                                          <p:spTgt spid="102"/>
                                        </p:tgtEl>
                                        <p:attrNameLst>
                                          <p:attrName>ppt_w</p:attrName>
                                        </p:attrNameLst>
                                      </p:cBhvr>
                                      <p:tavLst>
                                        <p:tav tm="0">
                                          <p:val>
                                            <p:fltVal val="0"/>
                                          </p:val>
                                        </p:tav>
                                        <p:tav tm="100000">
                                          <p:val>
                                            <p:strVal val="#ppt_w"/>
                                          </p:val>
                                        </p:tav>
                                      </p:tavLst>
                                    </p:anim>
                                    <p:anim calcmode="lin" valueType="num">
                                      <p:cBhvr>
                                        <p:cTn id="44" dur="500" fill="hold"/>
                                        <p:tgtEl>
                                          <p:spTgt spid="102"/>
                                        </p:tgtEl>
                                        <p:attrNameLst>
                                          <p:attrName>ppt_h</p:attrName>
                                        </p:attrNameLst>
                                      </p:cBhvr>
                                      <p:tavLst>
                                        <p:tav tm="0">
                                          <p:val>
                                            <p:fltVal val="0"/>
                                          </p:val>
                                        </p:tav>
                                        <p:tav tm="100000">
                                          <p:val>
                                            <p:strVal val="#ppt_h"/>
                                          </p:val>
                                        </p:tav>
                                      </p:tavLst>
                                    </p:anim>
                                    <p:animEffect transition="in" filter="fade">
                                      <p:cBhvr>
                                        <p:cTn id="45" dur="500"/>
                                        <p:tgtEl>
                                          <p:spTgt spid="10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98"/>
                                        </p:tgtEl>
                                        <p:attrNameLst>
                                          <p:attrName>style.visibility</p:attrName>
                                        </p:attrNameLst>
                                      </p:cBhvr>
                                      <p:to>
                                        <p:strVal val="visible"/>
                                      </p:to>
                                    </p:set>
                                    <p:anim calcmode="lin" valueType="num">
                                      <p:cBhvr>
                                        <p:cTn id="50" dur="500" fill="hold"/>
                                        <p:tgtEl>
                                          <p:spTgt spid="98"/>
                                        </p:tgtEl>
                                        <p:attrNameLst>
                                          <p:attrName>ppt_w</p:attrName>
                                        </p:attrNameLst>
                                      </p:cBhvr>
                                      <p:tavLst>
                                        <p:tav tm="0">
                                          <p:val>
                                            <p:fltVal val="0"/>
                                          </p:val>
                                        </p:tav>
                                        <p:tav tm="100000">
                                          <p:val>
                                            <p:strVal val="#ppt_w"/>
                                          </p:val>
                                        </p:tav>
                                      </p:tavLst>
                                    </p:anim>
                                    <p:anim calcmode="lin" valueType="num">
                                      <p:cBhvr>
                                        <p:cTn id="51" dur="500" fill="hold"/>
                                        <p:tgtEl>
                                          <p:spTgt spid="98"/>
                                        </p:tgtEl>
                                        <p:attrNameLst>
                                          <p:attrName>ppt_h</p:attrName>
                                        </p:attrNameLst>
                                      </p:cBhvr>
                                      <p:tavLst>
                                        <p:tav tm="0">
                                          <p:val>
                                            <p:fltVal val="0"/>
                                          </p:val>
                                        </p:tav>
                                        <p:tav tm="100000">
                                          <p:val>
                                            <p:strVal val="#ppt_h"/>
                                          </p:val>
                                        </p:tav>
                                      </p:tavLst>
                                    </p:anim>
                                    <p:animEffect transition="in" filter="fade">
                                      <p:cBhvr>
                                        <p:cTn id="52" dur="500"/>
                                        <p:tgtEl>
                                          <p:spTgt spid="98"/>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00"/>
                                        </p:tgtEl>
                                        <p:attrNameLst>
                                          <p:attrName>style.visibility</p:attrName>
                                        </p:attrNameLst>
                                      </p:cBhvr>
                                      <p:to>
                                        <p:strVal val="visible"/>
                                      </p:to>
                                    </p:set>
                                    <p:anim calcmode="lin" valueType="num">
                                      <p:cBhvr>
                                        <p:cTn id="55" dur="500" fill="hold"/>
                                        <p:tgtEl>
                                          <p:spTgt spid="100"/>
                                        </p:tgtEl>
                                        <p:attrNameLst>
                                          <p:attrName>ppt_w</p:attrName>
                                        </p:attrNameLst>
                                      </p:cBhvr>
                                      <p:tavLst>
                                        <p:tav tm="0">
                                          <p:val>
                                            <p:fltVal val="0"/>
                                          </p:val>
                                        </p:tav>
                                        <p:tav tm="100000">
                                          <p:val>
                                            <p:strVal val="#ppt_w"/>
                                          </p:val>
                                        </p:tav>
                                      </p:tavLst>
                                    </p:anim>
                                    <p:anim calcmode="lin" valueType="num">
                                      <p:cBhvr>
                                        <p:cTn id="56" dur="500" fill="hold"/>
                                        <p:tgtEl>
                                          <p:spTgt spid="100"/>
                                        </p:tgtEl>
                                        <p:attrNameLst>
                                          <p:attrName>ppt_h</p:attrName>
                                        </p:attrNameLst>
                                      </p:cBhvr>
                                      <p:tavLst>
                                        <p:tav tm="0">
                                          <p:val>
                                            <p:fltVal val="0"/>
                                          </p:val>
                                        </p:tav>
                                        <p:tav tm="100000">
                                          <p:val>
                                            <p:strVal val="#ppt_h"/>
                                          </p:val>
                                        </p:tav>
                                      </p:tavLst>
                                    </p:anim>
                                    <p:animEffect transition="in" filter="fade">
                                      <p:cBhvr>
                                        <p:cTn id="57" dur="500"/>
                                        <p:tgtEl>
                                          <p:spTgt spid="100"/>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97"/>
                                        </p:tgtEl>
                                        <p:attrNameLst>
                                          <p:attrName>style.visibility</p:attrName>
                                        </p:attrNameLst>
                                      </p:cBhvr>
                                      <p:to>
                                        <p:strVal val="visible"/>
                                      </p:to>
                                    </p:set>
                                    <p:anim calcmode="lin" valueType="num">
                                      <p:cBhvr>
                                        <p:cTn id="62" dur="500" fill="hold"/>
                                        <p:tgtEl>
                                          <p:spTgt spid="97"/>
                                        </p:tgtEl>
                                        <p:attrNameLst>
                                          <p:attrName>ppt_w</p:attrName>
                                        </p:attrNameLst>
                                      </p:cBhvr>
                                      <p:tavLst>
                                        <p:tav tm="0">
                                          <p:val>
                                            <p:fltVal val="0"/>
                                          </p:val>
                                        </p:tav>
                                        <p:tav tm="100000">
                                          <p:val>
                                            <p:strVal val="#ppt_w"/>
                                          </p:val>
                                        </p:tav>
                                      </p:tavLst>
                                    </p:anim>
                                    <p:anim calcmode="lin" valueType="num">
                                      <p:cBhvr>
                                        <p:cTn id="63" dur="500" fill="hold"/>
                                        <p:tgtEl>
                                          <p:spTgt spid="97"/>
                                        </p:tgtEl>
                                        <p:attrNameLst>
                                          <p:attrName>ppt_h</p:attrName>
                                        </p:attrNameLst>
                                      </p:cBhvr>
                                      <p:tavLst>
                                        <p:tav tm="0">
                                          <p:val>
                                            <p:fltVal val="0"/>
                                          </p:val>
                                        </p:tav>
                                        <p:tav tm="100000">
                                          <p:val>
                                            <p:strVal val="#ppt_h"/>
                                          </p:val>
                                        </p:tav>
                                      </p:tavLst>
                                    </p:anim>
                                    <p:animEffect transition="in" filter="fade">
                                      <p:cBhvr>
                                        <p:cTn id="64" dur="500"/>
                                        <p:tgtEl>
                                          <p:spTgt spid="97"/>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96"/>
                                        </p:tgtEl>
                                        <p:attrNameLst>
                                          <p:attrName>style.visibility</p:attrName>
                                        </p:attrNameLst>
                                      </p:cBhvr>
                                      <p:to>
                                        <p:strVal val="visible"/>
                                      </p:to>
                                    </p:set>
                                    <p:anim calcmode="lin" valueType="num">
                                      <p:cBhvr>
                                        <p:cTn id="67" dur="500" fill="hold"/>
                                        <p:tgtEl>
                                          <p:spTgt spid="96"/>
                                        </p:tgtEl>
                                        <p:attrNameLst>
                                          <p:attrName>ppt_w</p:attrName>
                                        </p:attrNameLst>
                                      </p:cBhvr>
                                      <p:tavLst>
                                        <p:tav tm="0">
                                          <p:val>
                                            <p:fltVal val="0"/>
                                          </p:val>
                                        </p:tav>
                                        <p:tav tm="100000">
                                          <p:val>
                                            <p:strVal val="#ppt_w"/>
                                          </p:val>
                                        </p:tav>
                                      </p:tavLst>
                                    </p:anim>
                                    <p:anim calcmode="lin" valueType="num">
                                      <p:cBhvr>
                                        <p:cTn id="68" dur="500" fill="hold"/>
                                        <p:tgtEl>
                                          <p:spTgt spid="96"/>
                                        </p:tgtEl>
                                        <p:attrNameLst>
                                          <p:attrName>ppt_h</p:attrName>
                                        </p:attrNameLst>
                                      </p:cBhvr>
                                      <p:tavLst>
                                        <p:tav tm="0">
                                          <p:val>
                                            <p:fltVal val="0"/>
                                          </p:val>
                                        </p:tav>
                                        <p:tav tm="100000">
                                          <p:val>
                                            <p:strVal val="#ppt_h"/>
                                          </p:val>
                                        </p:tav>
                                      </p:tavLst>
                                    </p:anim>
                                    <p:animEffect transition="in" filter="fade">
                                      <p:cBhvr>
                                        <p:cTn id="69" dur="500"/>
                                        <p:tgtEl>
                                          <p:spTgt spid="96"/>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03"/>
                                        </p:tgtEl>
                                        <p:attrNameLst>
                                          <p:attrName>style.visibility</p:attrName>
                                        </p:attrNameLst>
                                      </p:cBhvr>
                                      <p:to>
                                        <p:strVal val="visible"/>
                                      </p:to>
                                    </p:set>
                                    <p:anim calcmode="lin" valueType="num">
                                      <p:cBhvr>
                                        <p:cTn id="72" dur="500" fill="hold"/>
                                        <p:tgtEl>
                                          <p:spTgt spid="103"/>
                                        </p:tgtEl>
                                        <p:attrNameLst>
                                          <p:attrName>ppt_w</p:attrName>
                                        </p:attrNameLst>
                                      </p:cBhvr>
                                      <p:tavLst>
                                        <p:tav tm="0">
                                          <p:val>
                                            <p:fltVal val="0"/>
                                          </p:val>
                                        </p:tav>
                                        <p:tav tm="100000">
                                          <p:val>
                                            <p:strVal val="#ppt_w"/>
                                          </p:val>
                                        </p:tav>
                                      </p:tavLst>
                                    </p:anim>
                                    <p:anim calcmode="lin" valueType="num">
                                      <p:cBhvr>
                                        <p:cTn id="73" dur="500" fill="hold"/>
                                        <p:tgtEl>
                                          <p:spTgt spid="103"/>
                                        </p:tgtEl>
                                        <p:attrNameLst>
                                          <p:attrName>ppt_h</p:attrName>
                                        </p:attrNameLst>
                                      </p:cBhvr>
                                      <p:tavLst>
                                        <p:tav tm="0">
                                          <p:val>
                                            <p:fltVal val="0"/>
                                          </p:val>
                                        </p:tav>
                                        <p:tav tm="100000">
                                          <p:val>
                                            <p:strVal val="#ppt_h"/>
                                          </p:val>
                                        </p:tav>
                                      </p:tavLst>
                                    </p:anim>
                                    <p:animEffect transition="in" filter="fade">
                                      <p:cBhvr>
                                        <p:cTn id="74" dur="500"/>
                                        <p:tgtEl>
                                          <p:spTgt spid="103"/>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04"/>
                                        </p:tgtEl>
                                        <p:attrNameLst>
                                          <p:attrName>style.visibility</p:attrName>
                                        </p:attrNameLst>
                                      </p:cBhvr>
                                      <p:to>
                                        <p:strVal val="visible"/>
                                      </p:to>
                                    </p:set>
                                    <p:anim calcmode="lin" valueType="num">
                                      <p:cBhvr>
                                        <p:cTn id="77" dur="400" fill="hold"/>
                                        <p:tgtEl>
                                          <p:spTgt spid="104"/>
                                        </p:tgtEl>
                                        <p:attrNameLst>
                                          <p:attrName>ppt_w</p:attrName>
                                        </p:attrNameLst>
                                      </p:cBhvr>
                                      <p:tavLst>
                                        <p:tav tm="0">
                                          <p:val>
                                            <p:fltVal val="0"/>
                                          </p:val>
                                        </p:tav>
                                        <p:tav tm="100000">
                                          <p:val>
                                            <p:strVal val="#ppt_w"/>
                                          </p:val>
                                        </p:tav>
                                      </p:tavLst>
                                    </p:anim>
                                    <p:anim calcmode="lin" valueType="num">
                                      <p:cBhvr>
                                        <p:cTn id="78" dur="400" fill="hold"/>
                                        <p:tgtEl>
                                          <p:spTgt spid="104"/>
                                        </p:tgtEl>
                                        <p:attrNameLst>
                                          <p:attrName>ppt_h</p:attrName>
                                        </p:attrNameLst>
                                      </p:cBhvr>
                                      <p:tavLst>
                                        <p:tav tm="0">
                                          <p:val>
                                            <p:fltVal val="0"/>
                                          </p:val>
                                        </p:tav>
                                        <p:tav tm="100000">
                                          <p:val>
                                            <p:strVal val="#ppt_h"/>
                                          </p:val>
                                        </p:tav>
                                      </p:tavLst>
                                    </p:anim>
                                    <p:animEffect transition="in" filter="fade">
                                      <p:cBhvr>
                                        <p:cTn id="79" dur="400"/>
                                        <p:tgtEl>
                                          <p:spTgt spid="10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5"/>
                                        </p:tgtEl>
                                        <p:attrNameLst>
                                          <p:attrName>style.visibility</p:attrName>
                                        </p:attrNameLst>
                                      </p:cBhvr>
                                      <p:to>
                                        <p:strVal val="visible"/>
                                      </p:to>
                                    </p:set>
                                    <p:anim calcmode="lin" valueType="num">
                                      <p:cBhvr>
                                        <p:cTn id="82" dur="500" fill="hold"/>
                                        <p:tgtEl>
                                          <p:spTgt spid="95"/>
                                        </p:tgtEl>
                                        <p:attrNameLst>
                                          <p:attrName>ppt_w</p:attrName>
                                        </p:attrNameLst>
                                      </p:cBhvr>
                                      <p:tavLst>
                                        <p:tav tm="0">
                                          <p:val>
                                            <p:fltVal val="0"/>
                                          </p:val>
                                        </p:tav>
                                        <p:tav tm="100000">
                                          <p:val>
                                            <p:strVal val="#ppt_w"/>
                                          </p:val>
                                        </p:tav>
                                      </p:tavLst>
                                    </p:anim>
                                    <p:anim calcmode="lin" valueType="num">
                                      <p:cBhvr>
                                        <p:cTn id="83" dur="500" fill="hold"/>
                                        <p:tgtEl>
                                          <p:spTgt spid="95"/>
                                        </p:tgtEl>
                                        <p:attrNameLst>
                                          <p:attrName>ppt_h</p:attrName>
                                        </p:attrNameLst>
                                      </p:cBhvr>
                                      <p:tavLst>
                                        <p:tav tm="0">
                                          <p:val>
                                            <p:fltVal val="0"/>
                                          </p:val>
                                        </p:tav>
                                        <p:tav tm="100000">
                                          <p:val>
                                            <p:strVal val="#ppt_h"/>
                                          </p:val>
                                        </p:tav>
                                      </p:tavLst>
                                    </p:anim>
                                    <p:animEffect transition="in" filter="fade">
                                      <p:cBhvr>
                                        <p:cTn id="84" dur="500"/>
                                        <p:tgtEl>
                                          <p:spTgt spid="9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94"/>
                                        </p:tgtEl>
                                        <p:attrNameLst>
                                          <p:attrName>style.visibility</p:attrName>
                                        </p:attrNameLst>
                                      </p:cBhvr>
                                      <p:to>
                                        <p:strVal val="visible"/>
                                      </p:to>
                                    </p:set>
                                    <p:anim calcmode="lin" valueType="num">
                                      <p:cBhvr>
                                        <p:cTn id="87" dur="500" fill="hold"/>
                                        <p:tgtEl>
                                          <p:spTgt spid="94"/>
                                        </p:tgtEl>
                                        <p:attrNameLst>
                                          <p:attrName>ppt_w</p:attrName>
                                        </p:attrNameLst>
                                      </p:cBhvr>
                                      <p:tavLst>
                                        <p:tav tm="0">
                                          <p:val>
                                            <p:fltVal val="0"/>
                                          </p:val>
                                        </p:tav>
                                        <p:tav tm="100000">
                                          <p:val>
                                            <p:strVal val="#ppt_w"/>
                                          </p:val>
                                        </p:tav>
                                      </p:tavLst>
                                    </p:anim>
                                    <p:anim calcmode="lin" valueType="num">
                                      <p:cBhvr>
                                        <p:cTn id="88" dur="500" fill="hold"/>
                                        <p:tgtEl>
                                          <p:spTgt spid="94"/>
                                        </p:tgtEl>
                                        <p:attrNameLst>
                                          <p:attrName>ppt_h</p:attrName>
                                        </p:attrNameLst>
                                      </p:cBhvr>
                                      <p:tavLst>
                                        <p:tav tm="0">
                                          <p:val>
                                            <p:fltVal val="0"/>
                                          </p:val>
                                        </p:tav>
                                        <p:tav tm="100000">
                                          <p:val>
                                            <p:strVal val="#ppt_h"/>
                                          </p:val>
                                        </p:tav>
                                      </p:tavLst>
                                    </p:anim>
                                    <p:animEffect transition="in" filter="fade">
                                      <p:cBhvr>
                                        <p:cTn id="89" dur="500"/>
                                        <p:tgtEl>
                                          <p:spTgt spid="94"/>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05"/>
                                        </p:tgtEl>
                                        <p:attrNameLst>
                                          <p:attrName>style.visibility</p:attrName>
                                        </p:attrNameLst>
                                      </p:cBhvr>
                                      <p:to>
                                        <p:strVal val="visible"/>
                                      </p:to>
                                    </p:set>
                                    <p:anim calcmode="lin" valueType="num">
                                      <p:cBhvr>
                                        <p:cTn id="92" dur="500" fill="hold"/>
                                        <p:tgtEl>
                                          <p:spTgt spid="105"/>
                                        </p:tgtEl>
                                        <p:attrNameLst>
                                          <p:attrName>ppt_w</p:attrName>
                                        </p:attrNameLst>
                                      </p:cBhvr>
                                      <p:tavLst>
                                        <p:tav tm="0">
                                          <p:val>
                                            <p:fltVal val="0"/>
                                          </p:val>
                                        </p:tav>
                                        <p:tav tm="100000">
                                          <p:val>
                                            <p:strVal val="#ppt_w"/>
                                          </p:val>
                                        </p:tav>
                                      </p:tavLst>
                                    </p:anim>
                                    <p:anim calcmode="lin" valueType="num">
                                      <p:cBhvr>
                                        <p:cTn id="93" dur="500" fill="hold"/>
                                        <p:tgtEl>
                                          <p:spTgt spid="105"/>
                                        </p:tgtEl>
                                        <p:attrNameLst>
                                          <p:attrName>ppt_h</p:attrName>
                                        </p:attrNameLst>
                                      </p:cBhvr>
                                      <p:tavLst>
                                        <p:tav tm="0">
                                          <p:val>
                                            <p:fltVal val="0"/>
                                          </p:val>
                                        </p:tav>
                                        <p:tav tm="100000">
                                          <p:val>
                                            <p:strVal val="#ppt_h"/>
                                          </p:val>
                                        </p:tav>
                                      </p:tavLst>
                                    </p:anim>
                                    <p:animEffect transition="in" filter="fade">
                                      <p:cBhvr>
                                        <p:cTn id="94"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p:bldP spid="10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7133" y="0"/>
            <a:ext cx="8417733" cy="6858000"/>
          </a:xfrm>
          <a:prstGeom prst="rect">
            <a:avLst/>
          </a:prstGeom>
        </p:spPr>
      </p:pic>
      <p:sp>
        <p:nvSpPr>
          <p:cNvPr id="3" name="Rounded Rectangle 2"/>
          <p:cNvSpPr/>
          <p:nvPr/>
        </p:nvSpPr>
        <p:spPr>
          <a:xfrm>
            <a:off x="163902" y="212296"/>
            <a:ext cx="3467819" cy="800219"/>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111125" marR="0" lvl="0" indent="0" algn="ctr" defTabSz="914400" eaLnBrk="1" fontAlgn="auto" latinLnBrk="0" hangingPunct="1">
              <a:lnSpc>
                <a:spcPct val="100000"/>
              </a:lnSpc>
              <a:spcBef>
                <a:spcPts val="600"/>
              </a:spcBef>
              <a:buClrTx/>
              <a:buSzTx/>
              <a:buFontTx/>
              <a:buNone/>
              <a:tabLst/>
              <a:defRPr/>
            </a:pPr>
            <a:r>
              <a:rPr kumimoji="0" lang="en-US" sz="1800" b="1" i="0" u="none" strike="noStrike" kern="0" cap="none" spc="0" normalizeH="0" baseline="0" noProof="0" dirty="0" smtClean="0">
                <a:ln>
                  <a:noFill/>
                </a:ln>
                <a:solidFill>
                  <a:srgbClr val="9BBB59">
                    <a:lumMod val="50000"/>
                  </a:srgbClr>
                </a:solidFill>
                <a:effectLst/>
                <a:uLnTx/>
                <a:uFillTx/>
                <a:latin typeface="Arial" panose="020B0604020202020204" pitchFamily="34" charset="0"/>
                <a:ea typeface="+mn-ea"/>
                <a:cs typeface="Arial"/>
              </a:rPr>
              <a:t>Ambush Demo:</a:t>
            </a:r>
          </a:p>
          <a:p>
            <a:pPr marL="111125" marR="0" lvl="0" indent="0" algn="ctr" defTabSz="914400" eaLnBrk="1" fontAlgn="auto" latinLnBrk="0" hangingPunct="1">
              <a:lnSpc>
                <a:spcPct val="100000"/>
              </a:lnSpc>
              <a:spcBef>
                <a:spcPts val="600"/>
              </a:spcBef>
              <a:buClrTx/>
              <a:buSzTx/>
              <a:buFontTx/>
              <a:buNone/>
              <a:tabLst/>
              <a:defRPr/>
            </a:pPr>
            <a:r>
              <a:rPr lang="en-US" b="1" kern="0" dirty="0" smtClean="0">
                <a:solidFill>
                  <a:srgbClr val="9BBB59">
                    <a:lumMod val="50000"/>
                  </a:srgbClr>
                </a:solidFill>
                <a:latin typeface="Arial" panose="020B0604020202020204" pitchFamily="34" charset="0"/>
                <a:cs typeface="Arial"/>
              </a:rPr>
              <a:t>Browsing an argumentation</a:t>
            </a:r>
            <a:endParaRPr kumimoji="0" lang="en-US" sz="1800" b="1" i="0" u="none" strike="noStrike" kern="0" cap="none" spc="0" normalizeH="0" baseline="0" noProof="0" dirty="0" smtClean="0">
              <a:ln>
                <a:noFill/>
              </a:ln>
              <a:solidFill>
                <a:srgbClr val="9BBB59">
                  <a:lumMod val="50000"/>
                </a:srgbClr>
              </a:solidFill>
              <a:effectLst/>
              <a:uLnTx/>
              <a:uFillTx/>
              <a:latin typeface="Arial" panose="020B0604020202020204" pitchFamily="34" charset="0"/>
              <a:ea typeface="+mn-ea"/>
              <a:cs typeface="Arial"/>
            </a:endParaRPr>
          </a:p>
        </p:txBody>
      </p:sp>
    </p:spTree>
    <p:extLst>
      <p:ext uri="{BB962C8B-B14F-4D97-AF65-F5344CB8AC3E}">
        <p14:creationId xmlns:p14="http://schemas.microsoft.com/office/powerpoint/2010/main" val="163935129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1331167" y="1561321"/>
            <a:ext cx="8285584" cy="3918859"/>
          </a:xfrm>
        </p:spPr>
        <p:txBody>
          <a:bodyPr>
            <a:normAutofit/>
          </a:bodyPr>
          <a:lstStyle/>
          <a:p>
            <a:pPr>
              <a:spcBef>
                <a:spcPts val="2400"/>
              </a:spcBef>
            </a:pPr>
            <a:r>
              <a:rPr lang="en-US" sz="2800" dirty="0" smtClean="0"/>
              <a:t>Project Objective and Approach</a:t>
            </a:r>
          </a:p>
          <a:p>
            <a:pPr>
              <a:spcBef>
                <a:spcPts val="2400"/>
              </a:spcBef>
            </a:pPr>
            <a:r>
              <a:rPr lang="en-US" sz="2800" dirty="0" smtClean="0"/>
              <a:t>Basis for </a:t>
            </a:r>
            <a:r>
              <a:rPr lang="en-US" sz="2800" dirty="0" err="1" smtClean="0"/>
              <a:t>sInvestigator</a:t>
            </a:r>
            <a:endParaRPr lang="en-US" sz="2800" dirty="0"/>
          </a:p>
          <a:p>
            <a:pPr>
              <a:spcBef>
                <a:spcPts val="2400"/>
              </a:spcBef>
            </a:pPr>
            <a:r>
              <a:rPr lang="en-US" sz="2800" dirty="0" smtClean="0"/>
              <a:t>Scientific Inquiry through Evidence-based Reasoning</a:t>
            </a:r>
          </a:p>
          <a:p>
            <a:pPr>
              <a:spcBef>
                <a:spcPts val="2400"/>
              </a:spcBef>
            </a:pPr>
            <a:r>
              <a:rPr lang="en-US" sz="2800" dirty="0"/>
              <a:t>Evidence-based </a:t>
            </a:r>
            <a:r>
              <a:rPr lang="en-US" sz="2800" dirty="0" smtClean="0"/>
              <a:t>Reasoning Everywhere</a:t>
            </a:r>
          </a:p>
          <a:p>
            <a:pPr>
              <a:spcBef>
                <a:spcPts val="2400"/>
              </a:spcBef>
            </a:pPr>
            <a:r>
              <a:rPr lang="en-US" sz="2800" dirty="0" smtClean="0"/>
              <a:t>Discussion</a:t>
            </a:r>
            <a:endParaRPr lang="en-US" sz="2800" dirty="0"/>
          </a:p>
        </p:txBody>
      </p:sp>
      <p:sp>
        <p:nvSpPr>
          <p:cNvPr id="4" name="Right Arrow 3"/>
          <p:cNvSpPr/>
          <p:nvPr/>
        </p:nvSpPr>
        <p:spPr>
          <a:xfrm>
            <a:off x="889519" y="3060437"/>
            <a:ext cx="441648" cy="298580"/>
          </a:xfrm>
          <a:prstGeom prst="rightArrow">
            <a:avLst/>
          </a:prstGeom>
          <a:solidFill>
            <a:srgbClr val="0080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436206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8"/>
          <p:cNvSpPr>
            <a:spLocks noChangeArrowheads="1"/>
          </p:cNvSpPr>
          <p:nvPr/>
        </p:nvSpPr>
        <p:spPr bwMode="auto">
          <a:xfrm rot="17832515">
            <a:off x="6664790" y="2468455"/>
            <a:ext cx="2117424" cy="552455"/>
          </a:xfrm>
          <a:prstGeom prst="roundRect">
            <a:avLst>
              <a:gd name="adj" fmla="val 16667"/>
            </a:avLst>
          </a:prstGeom>
          <a:noFill/>
          <a:ln w="12700">
            <a:noFill/>
            <a:miter lim="800000"/>
            <a:headEnd/>
            <a:tailEnd/>
          </a:ln>
        </p:spPr>
        <p:txBody>
          <a:bodyPr lIns="0" rIns="0" anchor="ctr"/>
          <a:lstStyle/>
          <a:p>
            <a:pPr algn="ctr" fontAlgn="base">
              <a:spcBef>
                <a:spcPct val="0"/>
              </a:spcBef>
              <a:spcAft>
                <a:spcPts val="1200"/>
              </a:spcAft>
            </a:pPr>
            <a:r>
              <a:rPr lang="en-US" sz="2000" kern="0" dirty="0" smtClean="0">
                <a:solidFill>
                  <a:srgbClr val="008000"/>
                </a:solidFill>
                <a:latin typeface="Calibri" panose="020F0502020204030204" pitchFamily="34" charset="0"/>
              </a:rPr>
              <a:t>Evidence</a:t>
            </a:r>
            <a:endParaRPr lang="en-US" sz="2000" kern="0" dirty="0">
              <a:solidFill>
                <a:srgbClr val="008000"/>
              </a:solidFill>
              <a:latin typeface="Calibri" panose="020F0502020204030204" pitchFamily="34" charset="0"/>
            </a:endParaRPr>
          </a:p>
        </p:txBody>
      </p:sp>
      <p:cxnSp>
        <p:nvCxnSpPr>
          <p:cNvPr id="3" name="Straight Arrow Connector 2"/>
          <p:cNvCxnSpPr/>
          <p:nvPr/>
        </p:nvCxnSpPr>
        <p:spPr bwMode="auto">
          <a:xfrm>
            <a:off x="5069961" y="1379179"/>
            <a:ext cx="2359011" cy="3078160"/>
          </a:xfrm>
          <a:prstGeom prst="straightConnector1">
            <a:avLst/>
          </a:prstGeom>
          <a:noFill/>
          <a:ln w="38100" cap="flat" cmpd="sng" algn="ctr">
            <a:solidFill>
              <a:srgbClr val="0000FF"/>
            </a:solidFill>
            <a:prstDash val="solid"/>
            <a:headEnd type="none" w="lg" len="lg"/>
            <a:tailEnd type="triangle" w="lg" len="lg"/>
          </a:ln>
          <a:effectLst/>
        </p:spPr>
      </p:cxnSp>
      <p:cxnSp>
        <p:nvCxnSpPr>
          <p:cNvPr id="4" name="Straight Arrow Connector 3"/>
          <p:cNvCxnSpPr/>
          <p:nvPr/>
        </p:nvCxnSpPr>
        <p:spPr bwMode="auto">
          <a:xfrm>
            <a:off x="4262140" y="1417739"/>
            <a:ext cx="2380983" cy="3028510"/>
          </a:xfrm>
          <a:prstGeom prst="straightConnector1">
            <a:avLst/>
          </a:prstGeom>
          <a:noFill/>
          <a:ln w="38100" cap="flat" cmpd="sng" algn="ctr">
            <a:solidFill>
              <a:srgbClr val="0000FF"/>
            </a:solidFill>
            <a:prstDash val="solid"/>
            <a:headEnd type="none" w="lg" len="lg"/>
            <a:tailEnd type="triangle" w="lg" len="lg"/>
          </a:ln>
          <a:effectLst/>
        </p:spPr>
      </p:cxnSp>
      <p:cxnSp>
        <p:nvCxnSpPr>
          <p:cNvPr id="5" name="Straight Arrow Connector 4"/>
          <p:cNvCxnSpPr/>
          <p:nvPr/>
        </p:nvCxnSpPr>
        <p:spPr bwMode="auto">
          <a:xfrm>
            <a:off x="4663143" y="1379179"/>
            <a:ext cx="2346358" cy="3067070"/>
          </a:xfrm>
          <a:prstGeom prst="straightConnector1">
            <a:avLst/>
          </a:prstGeom>
          <a:noFill/>
          <a:ln w="38100" cap="flat" cmpd="sng" algn="ctr">
            <a:solidFill>
              <a:srgbClr val="0000FF"/>
            </a:solidFill>
            <a:prstDash val="solid"/>
            <a:headEnd type="none" w="lg" len="lg"/>
            <a:tailEnd type="triangle" w="lg" len="lg"/>
          </a:ln>
          <a:effectLst/>
        </p:spPr>
      </p:cxnSp>
      <p:cxnSp>
        <p:nvCxnSpPr>
          <p:cNvPr id="6" name="Straight Arrow Connector 5"/>
          <p:cNvCxnSpPr/>
          <p:nvPr/>
        </p:nvCxnSpPr>
        <p:spPr bwMode="auto">
          <a:xfrm flipV="1">
            <a:off x="3462472" y="1401837"/>
            <a:ext cx="1615440" cy="3024893"/>
          </a:xfrm>
          <a:prstGeom prst="straightConnector1">
            <a:avLst/>
          </a:prstGeom>
          <a:ln w="38100">
            <a:solidFill>
              <a:srgbClr val="FF0000"/>
            </a:solidFill>
            <a:tailEnd type="triangle" w="lg" len="lg"/>
          </a:ln>
        </p:spPr>
        <p:style>
          <a:lnRef idx="2">
            <a:schemeClr val="accent6"/>
          </a:lnRef>
          <a:fillRef idx="0">
            <a:schemeClr val="accent6"/>
          </a:fillRef>
          <a:effectRef idx="1">
            <a:schemeClr val="accent6"/>
          </a:effectRef>
          <a:fontRef idx="minor">
            <a:schemeClr val="tx1"/>
          </a:fontRef>
        </p:style>
      </p:cxnSp>
      <p:cxnSp>
        <p:nvCxnSpPr>
          <p:cNvPr id="7" name="Straight Arrow Connector 6"/>
          <p:cNvCxnSpPr/>
          <p:nvPr/>
        </p:nvCxnSpPr>
        <p:spPr bwMode="auto">
          <a:xfrm flipV="1">
            <a:off x="3064706" y="1379179"/>
            <a:ext cx="1615642" cy="3096362"/>
          </a:xfrm>
          <a:prstGeom prst="straightConnector1">
            <a:avLst/>
          </a:prstGeom>
          <a:ln w="38100">
            <a:solidFill>
              <a:srgbClr val="FF0000"/>
            </a:solidFill>
            <a:tailEnd type="triangle" w="lg" len="lg"/>
          </a:ln>
        </p:spPr>
        <p:style>
          <a:lnRef idx="2">
            <a:schemeClr val="accent6"/>
          </a:lnRef>
          <a:fillRef idx="0">
            <a:schemeClr val="accent6"/>
          </a:fillRef>
          <a:effectRef idx="1">
            <a:schemeClr val="accent6"/>
          </a:effectRef>
          <a:fontRef idx="minor">
            <a:schemeClr val="tx1"/>
          </a:fontRef>
        </p:style>
      </p:cxnSp>
      <p:cxnSp>
        <p:nvCxnSpPr>
          <p:cNvPr id="8" name="Straight Arrow Connector 7"/>
          <p:cNvCxnSpPr/>
          <p:nvPr/>
        </p:nvCxnSpPr>
        <p:spPr bwMode="auto">
          <a:xfrm flipV="1">
            <a:off x="2692521" y="1379179"/>
            <a:ext cx="1620652" cy="3087306"/>
          </a:xfrm>
          <a:prstGeom prst="straightConnector1">
            <a:avLst/>
          </a:prstGeom>
          <a:ln w="38100">
            <a:solidFill>
              <a:srgbClr val="FF0000"/>
            </a:solidFill>
            <a:tailEnd type="triangle" w="lg" len="lg"/>
          </a:ln>
        </p:spPr>
        <p:style>
          <a:lnRef idx="2">
            <a:schemeClr val="accent6"/>
          </a:lnRef>
          <a:fillRef idx="0">
            <a:schemeClr val="accent6"/>
          </a:fillRef>
          <a:effectRef idx="1">
            <a:schemeClr val="accent6"/>
          </a:effectRef>
          <a:fontRef idx="minor">
            <a:schemeClr val="tx1"/>
          </a:fontRef>
        </p:style>
      </p:cxnSp>
      <p:sp>
        <p:nvSpPr>
          <p:cNvPr id="9" name="TextBox 320"/>
          <p:cNvSpPr txBox="1">
            <a:spLocks noChangeArrowheads="1"/>
          </p:cNvSpPr>
          <p:nvPr/>
        </p:nvSpPr>
        <p:spPr bwMode="auto">
          <a:xfrm>
            <a:off x="3589591" y="773822"/>
            <a:ext cx="2180084" cy="615553"/>
          </a:xfrm>
          <a:prstGeom prst="rect">
            <a:avLst/>
          </a:prstGeom>
          <a:noFill/>
          <a:ln w="9525">
            <a:noFill/>
            <a:miter lim="800000"/>
            <a:headEnd/>
            <a:tailEnd/>
          </a:ln>
        </p:spPr>
        <p:txBody>
          <a:bodyPr wrap="none" lIns="0" tIns="0" rIns="0" bIns="0" anchor="ctr" anchorCtr="1">
            <a:spAutoFit/>
          </a:bodyPr>
          <a:lstStyle/>
          <a:p>
            <a:pPr algn="ctr" fontAlgn="base">
              <a:spcBef>
                <a:spcPct val="0"/>
              </a:spcBef>
              <a:spcAft>
                <a:spcPct val="0"/>
              </a:spcAft>
              <a:defRPr/>
            </a:pPr>
            <a:r>
              <a:rPr lang="en-US" sz="2000" b="1" kern="0" dirty="0">
                <a:solidFill>
                  <a:srgbClr val="0000FF"/>
                </a:solidFill>
                <a:latin typeface="Calibri" panose="020F0502020204030204" pitchFamily="34" charset="0"/>
              </a:rPr>
              <a:t>Possible </a:t>
            </a:r>
            <a:r>
              <a:rPr lang="en-US" sz="2000" b="1" kern="0" dirty="0" smtClean="0">
                <a:solidFill>
                  <a:srgbClr val="0000FF"/>
                </a:solidFill>
                <a:latin typeface="Calibri" panose="020F0502020204030204" pitchFamily="34" charset="0"/>
              </a:rPr>
              <a:t>Hypotheses</a:t>
            </a:r>
          </a:p>
          <a:p>
            <a:pPr algn="ctr" fontAlgn="base">
              <a:spcBef>
                <a:spcPct val="0"/>
              </a:spcBef>
              <a:spcAft>
                <a:spcPct val="0"/>
              </a:spcAft>
              <a:defRPr/>
            </a:pPr>
            <a:r>
              <a:rPr lang="en-US" sz="2000" b="1" kern="0" dirty="0" smtClean="0">
                <a:solidFill>
                  <a:srgbClr val="0000FF"/>
                </a:solidFill>
                <a:latin typeface="Calibri" panose="020F0502020204030204" pitchFamily="34" charset="0"/>
              </a:rPr>
              <a:t>or </a:t>
            </a:r>
            <a:r>
              <a:rPr lang="en-US" sz="2000" b="1" kern="0" dirty="0">
                <a:solidFill>
                  <a:srgbClr val="0000FF"/>
                </a:solidFill>
                <a:latin typeface="Calibri" panose="020F0502020204030204" pitchFamily="34" charset="0"/>
              </a:rPr>
              <a:t>Explanations</a:t>
            </a:r>
            <a:endParaRPr lang="en-US" sz="2000" b="1" kern="0" dirty="0" smtClean="0">
              <a:solidFill>
                <a:srgbClr val="0000FF"/>
              </a:solidFill>
              <a:latin typeface="Calibri" panose="020F0502020204030204" pitchFamily="34" charset="0"/>
            </a:endParaRPr>
          </a:p>
        </p:txBody>
      </p:sp>
      <p:sp>
        <p:nvSpPr>
          <p:cNvPr id="10" name="Rectangle 171"/>
          <p:cNvSpPr>
            <a:spLocks noChangeArrowheads="1"/>
          </p:cNvSpPr>
          <p:nvPr/>
        </p:nvSpPr>
        <p:spPr bwMode="auto">
          <a:xfrm>
            <a:off x="2207359" y="4440557"/>
            <a:ext cx="2075099" cy="615553"/>
          </a:xfrm>
          <a:prstGeom prst="rect">
            <a:avLst/>
          </a:prstGeom>
          <a:noFill/>
          <a:ln w="9525">
            <a:noFill/>
            <a:miter lim="800000"/>
            <a:headEnd/>
            <a:tailEnd/>
          </a:ln>
        </p:spPr>
        <p:txBody>
          <a:bodyPr wrap="square" lIns="0" tIns="0" rIns="0" bIns="0" anchor="ctr" anchorCtr="1">
            <a:spAutoFit/>
          </a:bodyPr>
          <a:lstStyle/>
          <a:p>
            <a:pPr algn="ctr" fontAlgn="base">
              <a:spcBef>
                <a:spcPct val="0"/>
              </a:spcBef>
              <a:spcAft>
                <a:spcPct val="0"/>
              </a:spcAft>
              <a:defRPr/>
            </a:pPr>
            <a:r>
              <a:rPr lang="en-US" sz="2000" b="1" kern="0" dirty="0">
                <a:solidFill>
                  <a:srgbClr val="FF0000"/>
                </a:solidFill>
                <a:latin typeface="Calibri" panose="020F0502020204030204" pitchFamily="34" charset="0"/>
              </a:rPr>
              <a:t>Observations of Events in Nature</a:t>
            </a:r>
            <a:endParaRPr lang="en-US" sz="2000" b="1" kern="0" dirty="0" smtClean="0">
              <a:solidFill>
                <a:srgbClr val="FF0000"/>
              </a:solidFill>
              <a:latin typeface="Calibri" panose="020F0502020204030204" pitchFamily="34" charset="0"/>
            </a:endParaRPr>
          </a:p>
        </p:txBody>
      </p:sp>
      <p:sp>
        <p:nvSpPr>
          <p:cNvPr id="11" name="TextBox 320"/>
          <p:cNvSpPr txBox="1">
            <a:spLocks noChangeArrowheads="1"/>
          </p:cNvSpPr>
          <p:nvPr/>
        </p:nvSpPr>
        <p:spPr bwMode="auto">
          <a:xfrm>
            <a:off x="7564500" y="773822"/>
            <a:ext cx="2091918" cy="615553"/>
          </a:xfrm>
          <a:prstGeom prst="rect">
            <a:avLst/>
          </a:prstGeom>
          <a:noFill/>
          <a:ln w="9525">
            <a:noFill/>
            <a:miter lim="800000"/>
            <a:headEnd/>
            <a:tailEnd/>
          </a:ln>
        </p:spPr>
        <p:txBody>
          <a:bodyPr wrap="none" lIns="0" tIns="0" rIns="0" bIns="0" anchor="ctr" anchorCtr="1">
            <a:spAutoFit/>
          </a:bodyPr>
          <a:lstStyle/>
          <a:p>
            <a:pPr algn="ctr" fontAlgn="base">
              <a:spcBef>
                <a:spcPct val="0"/>
              </a:spcBef>
              <a:spcAft>
                <a:spcPct val="0"/>
              </a:spcAft>
              <a:defRPr/>
            </a:pPr>
            <a:r>
              <a:rPr lang="en-US" sz="2000" b="1" kern="0" dirty="0">
                <a:solidFill>
                  <a:srgbClr val="008000"/>
                </a:solidFill>
                <a:latin typeface="Calibri" panose="020F0502020204030204" pitchFamily="34" charset="0"/>
              </a:rPr>
              <a:t>Probability of </a:t>
            </a:r>
            <a:r>
              <a:rPr lang="en-US" sz="2000" b="1" kern="0" dirty="0" smtClean="0">
                <a:solidFill>
                  <a:srgbClr val="008000"/>
                </a:solidFill>
                <a:latin typeface="Calibri" panose="020F0502020204030204" pitchFamily="34" charset="0"/>
              </a:rPr>
              <a:t>New</a:t>
            </a:r>
          </a:p>
          <a:p>
            <a:pPr algn="ctr" fontAlgn="base">
              <a:spcBef>
                <a:spcPct val="0"/>
              </a:spcBef>
              <a:spcAft>
                <a:spcPct val="0"/>
              </a:spcAft>
              <a:defRPr/>
            </a:pPr>
            <a:r>
              <a:rPr lang="en-US" sz="2000" b="1" kern="0" dirty="0" smtClean="0">
                <a:solidFill>
                  <a:srgbClr val="008000"/>
                </a:solidFill>
                <a:latin typeface="Calibri" panose="020F0502020204030204" pitchFamily="34" charset="0"/>
              </a:rPr>
              <a:t>or </a:t>
            </a:r>
            <a:r>
              <a:rPr lang="en-US" sz="2000" b="1" kern="0" dirty="0">
                <a:solidFill>
                  <a:srgbClr val="008000"/>
                </a:solidFill>
                <a:latin typeface="Calibri" panose="020F0502020204030204" pitchFamily="34" charset="0"/>
              </a:rPr>
              <a:t>Revised Theories</a:t>
            </a:r>
            <a:endParaRPr lang="en-US" sz="2000" b="1" kern="0" dirty="0" smtClean="0">
              <a:solidFill>
                <a:srgbClr val="008000"/>
              </a:solidFill>
              <a:latin typeface="Calibri" panose="020F0502020204030204" pitchFamily="34" charset="0"/>
            </a:endParaRPr>
          </a:p>
        </p:txBody>
      </p:sp>
      <p:sp>
        <p:nvSpPr>
          <p:cNvPr id="12" name="TextBox 318"/>
          <p:cNvSpPr txBox="1">
            <a:spLocks noChangeArrowheads="1"/>
          </p:cNvSpPr>
          <p:nvPr/>
        </p:nvSpPr>
        <p:spPr bwMode="auto">
          <a:xfrm>
            <a:off x="7693759" y="3471989"/>
            <a:ext cx="1909455" cy="1025922"/>
          </a:xfrm>
          <a:prstGeom prst="rect">
            <a:avLst/>
          </a:prstGeom>
          <a:noFill/>
          <a:ln w="9525">
            <a:noFill/>
            <a:miter lim="800000"/>
            <a:headEnd/>
            <a:tailEnd/>
          </a:ln>
        </p:spPr>
        <p:txBody>
          <a:bodyPr wrap="square" lIns="0" tIns="0" rIns="0" bIns="0">
            <a:spAutoFit/>
          </a:bodyPr>
          <a:lstStyle/>
          <a:p>
            <a:pPr algn="ctr" fontAlgn="base">
              <a:lnSpc>
                <a:spcPts val="2000"/>
              </a:lnSpc>
              <a:spcBef>
                <a:spcPct val="0"/>
              </a:spcBef>
              <a:spcAft>
                <a:spcPts val="600"/>
              </a:spcAft>
              <a:defRPr/>
            </a:pPr>
            <a:r>
              <a:rPr lang="en-US" sz="2000" kern="0" dirty="0" smtClean="0">
                <a:solidFill>
                  <a:srgbClr val="008000"/>
                </a:solidFill>
                <a:latin typeface="Calibri" panose="020F0502020204030204" pitchFamily="34" charset="0"/>
              </a:rPr>
              <a:t>Which is the evidence-based probability of each hypothesis?</a:t>
            </a:r>
          </a:p>
        </p:txBody>
      </p:sp>
      <p:sp>
        <p:nvSpPr>
          <p:cNvPr id="13" name="TextBox 318"/>
          <p:cNvSpPr txBox="1">
            <a:spLocks noChangeArrowheads="1"/>
          </p:cNvSpPr>
          <p:nvPr/>
        </p:nvSpPr>
        <p:spPr bwMode="auto">
          <a:xfrm>
            <a:off x="5577119" y="1341006"/>
            <a:ext cx="2396796" cy="769441"/>
          </a:xfrm>
          <a:prstGeom prst="rect">
            <a:avLst/>
          </a:prstGeom>
          <a:noFill/>
          <a:ln w="9525">
            <a:noFill/>
            <a:miter lim="800000"/>
            <a:headEnd/>
            <a:tailEnd/>
          </a:ln>
        </p:spPr>
        <p:txBody>
          <a:bodyPr wrap="square" lIns="0" tIns="0" rIns="0" bIns="0">
            <a:spAutoFit/>
          </a:bodyPr>
          <a:lstStyle/>
          <a:p>
            <a:pPr algn="ctr" fontAlgn="base">
              <a:lnSpc>
                <a:spcPts val="2000"/>
              </a:lnSpc>
              <a:spcBef>
                <a:spcPct val="0"/>
              </a:spcBef>
              <a:spcAft>
                <a:spcPts val="600"/>
              </a:spcAft>
              <a:defRPr/>
            </a:pPr>
            <a:r>
              <a:rPr lang="en-US" sz="2000" kern="0" dirty="0">
                <a:solidFill>
                  <a:srgbClr val="0000FF"/>
                </a:solidFill>
                <a:latin typeface="Calibri" panose="020F0502020204030204" pitchFamily="34" charset="0"/>
              </a:rPr>
              <a:t>Assuming that H is true, </a:t>
            </a:r>
            <a:r>
              <a:rPr lang="en-US" sz="2000" kern="0" dirty="0" smtClean="0">
                <a:solidFill>
                  <a:srgbClr val="0000FF"/>
                </a:solidFill>
                <a:latin typeface="Calibri" panose="020F0502020204030204" pitchFamily="34" charset="0"/>
              </a:rPr>
              <a:t>what phenomena </a:t>
            </a:r>
            <a:r>
              <a:rPr lang="en-US" sz="2000" kern="0" dirty="0">
                <a:solidFill>
                  <a:srgbClr val="0000FF"/>
                </a:solidFill>
                <a:latin typeface="Calibri" panose="020F0502020204030204" pitchFamily="34" charset="0"/>
              </a:rPr>
              <a:t>should be observable?</a:t>
            </a:r>
          </a:p>
        </p:txBody>
      </p:sp>
      <p:sp>
        <p:nvSpPr>
          <p:cNvPr id="14" name="TextBox 318"/>
          <p:cNvSpPr txBox="1">
            <a:spLocks noChangeArrowheads="1"/>
          </p:cNvSpPr>
          <p:nvPr/>
        </p:nvSpPr>
        <p:spPr bwMode="auto">
          <a:xfrm>
            <a:off x="3903860" y="3090305"/>
            <a:ext cx="1608675" cy="1282402"/>
          </a:xfrm>
          <a:prstGeom prst="rect">
            <a:avLst/>
          </a:prstGeom>
          <a:noFill/>
          <a:ln w="9525">
            <a:noFill/>
            <a:miter lim="800000"/>
            <a:headEnd/>
            <a:tailEnd/>
          </a:ln>
        </p:spPr>
        <p:txBody>
          <a:bodyPr wrap="square" lIns="0" tIns="0" rIns="0" bIns="0">
            <a:spAutoFit/>
          </a:bodyPr>
          <a:lstStyle/>
          <a:p>
            <a:pPr algn="ctr" fontAlgn="base">
              <a:lnSpc>
                <a:spcPts val="2000"/>
              </a:lnSpc>
              <a:spcBef>
                <a:spcPct val="0"/>
              </a:spcBef>
              <a:spcAft>
                <a:spcPts val="600"/>
              </a:spcAft>
              <a:defRPr/>
            </a:pPr>
            <a:r>
              <a:rPr lang="en-US" sz="2000" kern="0" dirty="0">
                <a:solidFill>
                  <a:srgbClr val="FF0000"/>
                </a:solidFill>
                <a:latin typeface="Calibri" panose="020F0502020204030204" pitchFamily="34" charset="0"/>
              </a:rPr>
              <a:t>What hypotheses would explain these  observations?</a:t>
            </a:r>
            <a:endParaRPr lang="en-US" sz="2000" kern="0" dirty="0" smtClean="0">
              <a:solidFill>
                <a:srgbClr val="FF0000"/>
              </a:solidFill>
              <a:latin typeface="Calibri" panose="020F0502020204030204" pitchFamily="34" charset="0"/>
            </a:endParaRPr>
          </a:p>
        </p:txBody>
      </p:sp>
      <p:sp>
        <p:nvSpPr>
          <p:cNvPr id="15" name="TextBox 14"/>
          <p:cNvSpPr txBox="1">
            <a:spLocks noChangeArrowheads="1"/>
          </p:cNvSpPr>
          <p:nvPr/>
        </p:nvSpPr>
        <p:spPr bwMode="auto">
          <a:xfrm>
            <a:off x="4726304" y="5286146"/>
            <a:ext cx="2350859" cy="643253"/>
          </a:xfrm>
          <a:prstGeom prst="rect">
            <a:avLst/>
          </a:prstGeom>
          <a:noFill/>
          <a:ln w="38100">
            <a:solidFill>
              <a:srgbClr val="0000FF"/>
            </a:solidFill>
            <a:headEnd/>
            <a:tailEnd/>
          </a:ln>
        </p:spPr>
        <p:style>
          <a:lnRef idx="0">
            <a:schemeClr val="accent5"/>
          </a:lnRef>
          <a:fillRef idx="3">
            <a:schemeClr val="accent5"/>
          </a:fillRef>
          <a:effectRef idx="3">
            <a:schemeClr val="accent5"/>
          </a:effectRef>
          <a:fontRef idx="minor">
            <a:schemeClr val="lt1"/>
          </a:fontRef>
        </p:style>
        <p:txBody>
          <a:bodyPr wrap="square" lIns="0" tIns="27432" rIns="0" bIns="0" anchor="ctr" anchorCtr="1">
            <a:spAutoFit/>
          </a:bodyPr>
          <a:lstStyle/>
          <a:p>
            <a:pPr algn="ctr" fontAlgn="base">
              <a:spcBef>
                <a:spcPct val="0"/>
              </a:spcBef>
              <a:spcAft>
                <a:spcPct val="0"/>
              </a:spcAft>
              <a:defRPr/>
            </a:pPr>
            <a:r>
              <a:rPr lang="en-US" sz="2000" kern="0" dirty="0">
                <a:solidFill>
                  <a:srgbClr val="0000FF"/>
                </a:solidFill>
                <a:latin typeface="Calibri" panose="020F0502020204030204" pitchFamily="34" charset="0"/>
              </a:rPr>
              <a:t>H</a:t>
            </a:r>
            <a:r>
              <a:rPr lang="en-US" sz="2000" kern="0" dirty="0" smtClean="0">
                <a:solidFill>
                  <a:srgbClr val="0000FF"/>
                </a:solidFill>
                <a:latin typeface="Calibri" panose="020F0502020204030204" pitchFamily="34" charset="0"/>
              </a:rPr>
              <a:t>ypotheses in</a:t>
            </a:r>
          </a:p>
          <a:p>
            <a:pPr algn="ctr" fontAlgn="base">
              <a:spcBef>
                <a:spcPct val="0"/>
              </a:spcBef>
              <a:spcAft>
                <a:spcPct val="0"/>
              </a:spcAft>
              <a:defRPr/>
            </a:pPr>
            <a:r>
              <a:rPr lang="en-US" sz="2000" kern="0" dirty="0" smtClean="0">
                <a:solidFill>
                  <a:srgbClr val="0000FF"/>
                </a:solidFill>
                <a:latin typeface="Calibri" panose="020F0502020204030204" pitchFamily="34" charset="0"/>
              </a:rPr>
              <a:t>search of evidence</a:t>
            </a:r>
          </a:p>
        </p:txBody>
      </p:sp>
      <p:sp>
        <p:nvSpPr>
          <p:cNvPr id="16" name="TextBox 176"/>
          <p:cNvSpPr txBox="1">
            <a:spLocks noChangeArrowheads="1"/>
          </p:cNvSpPr>
          <p:nvPr/>
        </p:nvSpPr>
        <p:spPr bwMode="auto">
          <a:xfrm>
            <a:off x="2101511" y="5278141"/>
            <a:ext cx="2416049" cy="643253"/>
          </a:xfrm>
          <a:prstGeom prst="rect">
            <a:avLst/>
          </a:prstGeom>
          <a:noFill/>
          <a:ln w="38100">
            <a:solidFill>
              <a:srgbClr val="FF0000"/>
            </a:solidFill>
            <a:headEnd/>
            <a:tailEnd/>
          </a:ln>
        </p:spPr>
        <p:style>
          <a:lnRef idx="0">
            <a:schemeClr val="accent6"/>
          </a:lnRef>
          <a:fillRef idx="3">
            <a:schemeClr val="accent6"/>
          </a:fillRef>
          <a:effectRef idx="3">
            <a:schemeClr val="accent6"/>
          </a:effectRef>
          <a:fontRef idx="minor">
            <a:schemeClr val="lt1"/>
          </a:fontRef>
        </p:style>
        <p:txBody>
          <a:bodyPr wrap="square" lIns="0" tIns="27432" rIns="0" bIns="0" anchor="ctr" anchorCtr="1">
            <a:spAutoFit/>
          </a:bodyPr>
          <a:lstStyle/>
          <a:p>
            <a:pPr algn="ctr" fontAlgn="base">
              <a:spcBef>
                <a:spcPct val="0"/>
              </a:spcBef>
              <a:spcAft>
                <a:spcPct val="0"/>
              </a:spcAft>
              <a:defRPr/>
            </a:pPr>
            <a:r>
              <a:rPr lang="en-US" sz="2000" kern="0" dirty="0" smtClean="0">
                <a:solidFill>
                  <a:srgbClr val="FF0000"/>
                </a:solidFill>
                <a:latin typeface="Calibri" panose="020F0502020204030204" pitchFamily="34" charset="0"/>
              </a:rPr>
              <a:t>Evidence in search</a:t>
            </a:r>
          </a:p>
          <a:p>
            <a:pPr algn="ctr" fontAlgn="base">
              <a:spcBef>
                <a:spcPct val="0"/>
              </a:spcBef>
              <a:spcAft>
                <a:spcPct val="0"/>
              </a:spcAft>
              <a:defRPr/>
            </a:pPr>
            <a:r>
              <a:rPr lang="en-US" sz="2000" kern="0" dirty="0" smtClean="0">
                <a:solidFill>
                  <a:srgbClr val="FF0000"/>
                </a:solidFill>
                <a:latin typeface="Calibri" panose="020F0502020204030204" pitchFamily="34" charset="0"/>
              </a:rPr>
              <a:t>of hypotheses</a:t>
            </a:r>
          </a:p>
        </p:txBody>
      </p:sp>
      <p:sp>
        <p:nvSpPr>
          <p:cNvPr id="17" name="Curved Down Arrow 16"/>
          <p:cNvSpPr/>
          <p:nvPr/>
        </p:nvSpPr>
        <p:spPr bwMode="auto">
          <a:xfrm rot="10800000">
            <a:off x="6765011" y="5946307"/>
            <a:ext cx="585587" cy="258763"/>
          </a:xfrm>
          <a:prstGeom prst="curvedDownArrow">
            <a:avLst/>
          </a:prstGeom>
          <a:gradFill>
            <a:gsLst>
              <a:gs pos="0">
                <a:srgbClr val="008000"/>
              </a:gs>
              <a:gs pos="80000">
                <a:srgbClr val="008000"/>
              </a:gs>
              <a:gs pos="100000">
                <a:schemeClr val="accent3">
                  <a:shade val="94000"/>
                  <a:satMod val="135000"/>
                </a:schemeClr>
              </a:gs>
            </a:gsLs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en-US" sz="2000" kern="0">
              <a:solidFill>
                <a:srgbClr val="000000"/>
              </a:solidFill>
              <a:latin typeface="Calibri" panose="020F0502020204030204" pitchFamily="34" charset="0"/>
            </a:endParaRPr>
          </a:p>
        </p:txBody>
      </p:sp>
      <p:sp>
        <p:nvSpPr>
          <p:cNvPr id="18" name="Curved Down Arrow 17"/>
          <p:cNvSpPr/>
          <p:nvPr/>
        </p:nvSpPr>
        <p:spPr bwMode="auto">
          <a:xfrm>
            <a:off x="4451535" y="5006705"/>
            <a:ext cx="619442" cy="273628"/>
          </a:xfrm>
          <a:prstGeom prst="curvedDownArrow">
            <a:avLst/>
          </a:prstGeom>
          <a:gradFill>
            <a:gsLst>
              <a:gs pos="0">
                <a:srgbClr val="FF0000"/>
              </a:gs>
              <a:gs pos="80000">
                <a:srgbClr val="FF0000"/>
              </a:gs>
              <a:gs pos="100000">
                <a:srgbClr val="FF6565"/>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en-US" sz="2000" kern="0" dirty="0">
              <a:solidFill>
                <a:srgbClr val="000000"/>
              </a:solidFill>
              <a:latin typeface="Calibri" panose="020F0502020204030204" pitchFamily="34" charset="0"/>
            </a:endParaRPr>
          </a:p>
        </p:txBody>
      </p:sp>
      <p:sp>
        <p:nvSpPr>
          <p:cNvPr id="19" name="Curved Down Arrow 18"/>
          <p:cNvSpPr/>
          <p:nvPr/>
        </p:nvSpPr>
        <p:spPr bwMode="auto">
          <a:xfrm rot="10800000">
            <a:off x="4168680" y="5955160"/>
            <a:ext cx="619443" cy="276543"/>
          </a:xfrm>
          <a:prstGeom prst="curvedDownArrow">
            <a:avLst/>
          </a:prstGeom>
          <a:gradFill>
            <a:gsLst>
              <a:gs pos="0">
                <a:srgbClr val="0000FF"/>
              </a:gs>
              <a:gs pos="80000">
                <a:srgbClr val="0000FF"/>
              </a:gs>
              <a:gs pos="100000">
                <a:schemeClr val="accent5">
                  <a:shade val="94000"/>
                  <a:satMod val="135000"/>
                </a:schemeClr>
              </a:gs>
            </a:gsLs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nchor="ctr"/>
          <a:lstStyle/>
          <a:p>
            <a:pPr algn="ctr" fontAlgn="base">
              <a:spcBef>
                <a:spcPct val="0"/>
              </a:spcBef>
              <a:spcAft>
                <a:spcPct val="0"/>
              </a:spcAft>
              <a:defRPr/>
            </a:pPr>
            <a:endParaRPr lang="en-US" sz="2000" kern="0">
              <a:solidFill>
                <a:srgbClr val="000000"/>
              </a:solidFill>
              <a:latin typeface="Calibri" panose="020F0502020204030204" pitchFamily="34" charset="0"/>
            </a:endParaRPr>
          </a:p>
        </p:txBody>
      </p:sp>
      <p:sp>
        <p:nvSpPr>
          <p:cNvPr id="20" name="Rectangle 19"/>
          <p:cNvSpPr/>
          <p:nvPr/>
        </p:nvSpPr>
        <p:spPr>
          <a:xfrm rot="3129902">
            <a:off x="4888411" y="2732993"/>
            <a:ext cx="2286000" cy="348813"/>
          </a:xfrm>
          <a:prstGeom prst="rect">
            <a:avLst/>
          </a:prstGeom>
        </p:spPr>
        <p:txBody>
          <a:bodyPr>
            <a:spAutoFit/>
          </a:bodyPr>
          <a:lstStyle/>
          <a:p>
            <a:pPr algn="ctr" fontAlgn="base">
              <a:lnSpc>
                <a:spcPts val="2000"/>
              </a:lnSpc>
              <a:spcBef>
                <a:spcPct val="0"/>
              </a:spcBef>
              <a:spcAft>
                <a:spcPts val="1200"/>
              </a:spcAft>
              <a:defRPr/>
            </a:pPr>
            <a:r>
              <a:rPr lang="en-US" sz="2000" kern="0" dirty="0">
                <a:solidFill>
                  <a:srgbClr val="0000FF"/>
                </a:solidFill>
                <a:latin typeface="Calibri" panose="020F0502020204030204" pitchFamily="34" charset="0"/>
              </a:rPr>
              <a:t>Hypothesis-driven </a:t>
            </a:r>
          </a:p>
        </p:txBody>
      </p:sp>
      <p:sp>
        <p:nvSpPr>
          <p:cNvPr id="21" name="Rectangle 20"/>
          <p:cNvSpPr/>
          <p:nvPr/>
        </p:nvSpPr>
        <p:spPr>
          <a:xfrm rot="3172463">
            <a:off x="4677594" y="2926711"/>
            <a:ext cx="2194832" cy="352404"/>
          </a:xfrm>
          <a:prstGeom prst="rect">
            <a:avLst/>
          </a:prstGeom>
        </p:spPr>
        <p:txBody>
          <a:bodyPr wrap="none">
            <a:spAutoFit/>
          </a:bodyPr>
          <a:lstStyle/>
          <a:p>
            <a:pPr algn="ctr" fontAlgn="base">
              <a:lnSpc>
                <a:spcPts val="2000"/>
              </a:lnSpc>
              <a:spcBef>
                <a:spcPct val="0"/>
              </a:spcBef>
              <a:spcAft>
                <a:spcPts val="1200"/>
              </a:spcAft>
              <a:defRPr/>
            </a:pPr>
            <a:r>
              <a:rPr lang="en-US" sz="2000" kern="0" dirty="0">
                <a:solidFill>
                  <a:srgbClr val="0000FF"/>
                </a:solidFill>
                <a:latin typeface="Calibri" panose="020F0502020204030204" pitchFamily="34" charset="0"/>
              </a:rPr>
              <a:t>e</a:t>
            </a:r>
            <a:r>
              <a:rPr lang="en-US" sz="2000" kern="0" dirty="0" smtClean="0">
                <a:solidFill>
                  <a:srgbClr val="0000FF"/>
                </a:solidFill>
                <a:latin typeface="Calibri" panose="020F0502020204030204" pitchFamily="34" charset="0"/>
              </a:rPr>
              <a:t>vidence collection</a:t>
            </a:r>
            <a:endParaRPr lang="en-US" sz="2000" kern="0" dirty="0">
              <a:solidFill>
                <a:srgbClr val="0000FF"/>
              </a:solidFill>
              <a:latin typeface="Calibri" panose="020F0502020204030204" pitchFamily="34" charset="0"/>
            </a:endParaRPr>
          </a:p>
        </p:txBody>
      </p:sp>
      <p:cxnSp>
        <p:nvCxnSpPr>
          <p:cNvPr id="22" name="Straight Arrow Connector 21"/>
          <p:cNvCxnSpPr/>
          <p:nvPr/>
        </p:nvCxnSpPr>
        <p:spPr bwMode="auto">
          <a:xfrm flipH="1">
            <a:off x="7383909" y="1417739"/>
            <a:ext cx="1618683" cy="3048745"/>
          </a:xfrm>
          <a:prstGeom prst="straightConnector1">
            <a:avLst/>
          </a:prstGeom>
          <a:noFill/>
          <a:ln w="38100" cap="flat" cmpd="sng" algn="ctr">
            <a:solidFill>
              <a:srgbClr val="008000"/>
            </a:solidFill>
            <a:prstDash val="solid"/>
            <a:headEnd type="triangle" w="lg" len="lg"/>
            <a:tailEnd type="none" w="med" len="med"/>
          </a:ln>
          <a:effectLst/>
        </p:spPr>
      </p:cxnSp>
      <p:cxnSp>
        <p:nvCxnSpPr>
          <p:cNvPr id="23" name="Straight Arrow Connector 22"/>
          <p:cNvCxnSpPr/>
          <p:nvPr/>
        </p:nvCxnSpPr>
        <p:spPr bwMode="auto">
          <a:xfrm flipH="1">
            <a:off x="6643123" y="1401837"/>
            <a:ext cx="1605371" cy="3073702"/>
          </a:xfrm>
          <a:prstGeom prst="straightConnector1">
            <a:avLst/>
          </a:prstGeom>
          <a:noFill/>
          <a:ln w="38100" cap="flat" cmpd="sng" algn="ctr">
            <a:solidFill>
              <a:srgbClr val="008000"/>
            </a:solidFill>
            <a:prstDash val="solid"/>
            <a:headEnd type="triangle" w="lg" len="lg"/>
            <a:tailEnd type="none" w="med" len="med"/>
          </a:ln>
          <a:effectLst/>
        </p:spPr>
      </p:cxnSp>
      <p:cxnSp>
        <p:nvCxnSpPr>
          <p:cNvPr id="24" name="Straight Arrow Connector 23"/>
          <p:cNvCxnSpPr/>
          <p:nvPr/>
        </p:nvCxnSpPr>
        <p:spPr bwMode="auto">
          <a:xfrm flipH="1">
            <a:off x="7006356" y="1417739"/>
            <a:ext cx="1607898" cy="3039600"/>
          </a:xfrm>
          <a:prstGeom prst="straightConnector1">
            <a:avLst/>
          </a:prstGeom>
          <a:noFill/>
          <a:ln w="38100" cap="flat" cmpd="sng" algn="ctr">
            <a:solidFill>
              <a:srgbClr val="008000"/>
            </a:solidFill>
            <a:prstDash val="solid"/>
            <a:headEnd type="triangle" w="lg" len="lg"/>
            <a:tailEnd type="none" w="med" len="med"/>
          </a:ln>
          <a:effectLst/>
        </p:spPr>
      </p:cxnSp>
      <p:sp>
        <p:nvSpPr>
          <p:cNvPr id="25" name="TextBox 62"/>
          <p:cNvSpPr txBox="1">
            <a:spLocks noChangeArrowheads="1"/>
          </p:cNvSpPr>
          <p:nvPr/>
        </p:nvSpPr>
        <p:spPr bwMode="auto">
          <a:xfrm>
            <a:off x="7298410" y="5278141"/>
            <a:ext cx="2508977" cy="643253"/>
          </a:xfrm>
          <a:prstGeom prst="rect">
            <a:avLst/>
          </a:prstGeom>
          <a:noFill/>
          <a:ln w="38100">
            <a:solidFill>
              <a:srgbClr val="008000"/>
            </a:solidFill>
            <a:headEnd/>
            <a:tailEnd/>
          </a:ln>
        </p:spPr>
        <p:style>
          <a:lnRef idx="0">
            <a:schemeClr val="accent3"/>
          </a:lnRef>
          <a:fillRef idx="3">
            <a:schemeClr val="accent3"/>
          </a:fillRef>
          <a:effectRef idx="3">
            <a:schemeClr val="accent3"/>
          </a:effectRef>
          <a:fontRef idx="minor">
            <a:schemeClr val="lt1"/>
          </a:fontRef>
        </p:style>
        <p:txBody>
          <a:bodyPr wrap="square" lIns="0" tIns="27432" rIns="0" bIns="0" anchor="ctr" anchorCtr="1">
            <a:spAutoFit/>
          </a:bodyPr>
          <a:lstStyle/>
          <a:p>
            <a:pPr algn="ctr" fontAlgn="base">
              <a:spcBef>
                <a:spcPct val="0"/>
              </a:spcBef>
              <a:spcAft>
                <a:spcPct val="0"/>
              </a:spcAft>
            </a:pPr>
            <a:r>
              <a:rPr lang="en-US" sz="2000" kern="0" dirty="0">
                <a:solidFill>
                  <a:srgbClr val="008000"/>
                </a:solidFill>
                <a:latin typeface="Calibri" panose="020F0502020204030204" pitchFamily="34" charset="0"/>
              </a:rPr>
              <a:t>Evidence-based hypotheses assessment</a:t>
            </a:r>
          </a:p>
        </p:txBody>
      </p:sp>
      <p:sp>
        <p:nvSpPr>
          <p:cNvPr id="26" name="Rectangle 171"/>
          <p:cNvSpPr>
            <a:spLocks noChangeArrowheads="1"/>
          </p:cNvSpPr>
          <p:nvPr/>
        </p:nvSpPr>
        <p:spPr bwMode="auto">
          <a:xfrm>
            <a:off x="6017359" y="4440557"/>
            <a:ext cx="2001350" cy="615553"/>
          </a:xfrm>
          <a:prstGeom prst="rect">
            <a:avLst/>
          </a:prstGeom>
          <a:noFill/>
          <a:ln w="9525">
            <a:noFill/>
            <a:miter lim="800000"/>
            <a:headEnd/>
            <a:tailEnd/>
          </a:ln>
        </p:spPr>
        <p:txBody>
          <a:bodyPr wrap="square" lIns="0" tIns="0" rIns="0" bIns="0" anchor="ctr" anchorCtr="1">
            <a:spAutoFit/>
          </a:bodyPr>
          <a:lstStyle/>
          <a:p>
            <a:pPr algn="ctr" fontAlgn="base">
              <a:spcBef>
                <a:spcPct val="0"/>
              </a:spcBef>
              <a:spcAft>
                <a:spcPct val="0"/>
              </a:spcAft>
              <a:defRPr/>
            </a:pPr>
            <a:r>
              <a:rPr lang="en-US" sz="2000" b="1" kern="0" dirty="0">
                <a:solidFill>
                  <a:srgbClr val="0000FF"/>
                </a:solidFill>
                <a:latin typeface="Calibri" panose="020F0502020204030204" pitchFamily="34" charset="0"/>
              </a:rPr>
              <a:t>New Observable Phenomena</a:t>
            </a:r>
            <a:endParaRPr lang="en-US" sz="2000" b="1" kern="0" dirty="0" smtClean="0">
              <a:solidFill>
                <a:srgbClr val="0000FF"/>
              </a:solidFill>
              <a:latin typeface="Calibri" panose="020F0502020204030204" pitchFamily="34" charset="0"/>
            </a:endParaRPr>
          </a:p>
        </p:txBody>
      </p:sp>
      <p:sp>
        <p:nvSpPr>
          <p:cNvPr id="27" name="AutoShape 8"/>
          <p:cNvSpPr>
            <a:spLocks noChangeArrowheads="1"/>
          </p:cNvSpPr>
          <p:nvPr/>
        </p:nvSpPr>
        <p:spPr bwMode="auto">
          <a:xfrm rot="17851181">
            <a:off x="6961688" y="2607214"/>
            <a:ext cx="2117424" cy="552455"/>
          </a:xfrm>
          <a:prstGeom prst="roundRect">
            <a:avLst>
              <a:gd name="adj" fmla="val 16667"/>
            </a:avLst>
          </a:prstGeom>
          <a:noFill/>
          <a:ln w="12700">
            <a:noFill/>
            <a:miter lim="800000"/>
            <a:headEnd/>
            <a:tailEnd/>
          </a:ln>
        </p:spPr>
        <p:txBody>
          <a:bodyPr lIns="0" rIns="0" anchor="ctr"/>
          <a:lstStyle/>
          <a:p>
            <a:pPr algn="ctr" fontAlgn="base">
              <a:spcBef>
                <a:spcPct val="0"/>
              </a:spcBef>
              <a:spcAft>
                <a:spcPts val="1200"/>
              </a:spcAft>
            </a:pPr>
            <a:r>
              <a:rPr lang="en-US" sz="2000" kern="0" dirty="0" smtClean="0">
                <a:solidFill>
                  <a:srgbClr val="008000"/>
                </a:solidFill>
                <a:latin typeface="Calibri" panose="020F0502020204030204" pitchFamily="34" charset="0"/>
              </a:rPr>
              <a:t>fusion</a:t>
            </a:r>
            <a:endParaRPr lang="en-US" sz="2000" kern="0" dirty="0">
              <a:solidFill>
                <a:srgbClr val="008000"/>
              </a:solidFill>
              <a:latin typeface="Calibri" panose="020F0502020204030204" pitchFamily="34" charset="0"/>
            </a:endParaRPr>
          </a:p>
        </p:txBody>
      </p:sp>
      <p:sp>
        <p:nvSpPr>
          <p:cNvPr id="28" name="Rectangle 27"/>
          <p:cNvSpPr/>
          <p:nvPr/>
        </p:nvSpPr>
        <p:spPr>
          <a:xfrm rot="17841555">
            <a:off x="2420139" y="2757247"/>
            <a:ext cx="2549361" cy="352404"/>
          </a:xfrm>
          <a:prstGeom prst="rect">
            <a:avLst/>
          </a:prstGeom>
        </p:spPr>
        <p:txBody>
          <a:bodyPr wrap="square">
            <a:spAutoFit/>
          </a:bodyPr>
          <a:lstStyle/>
          <a:p>
            <a:pPr algn="ctr" fontAlgn="base">
              <a:lnSpc>
                <a:spcPts val="2000"/>
              </a:lnSpc>
              <a:spcBef>
                <a:spcPct val="0"/>
              </a:spcBef>
              <a:spcAft>
                <a:spcPts val="1200"/>
              </a:spcAft>
              <a:defRPr/>
            </a:pPr>
            <a:r>
              <a:rPr lang="en-US" sz="2000" kern="0" dirty="0" smtClean="0">
                <a:solidFill>
                  <a:srgbClr val="FF0000"/>
                </a:solidFill>
                <a:latin typeface="Calibri" panose="020F0502020204030204" pitchFamily="34" charset="0"/>
              </a:rPr>
              <a:t>Hypotheses</a:t>
            </a:r>
            <a:endParaRPr lang="en-US" sz="2000" kern="0" dirty="0">
              <a:solidFill>
                <a:srgbClr val="FF0000"/>
              </a:solidFill>
              <a:latin typeface="Calibri" panose="020F0502020204030204" pitchFamily="34" charset="0"/>
            </a:endParaRPr>
          </a:p>
        </p:txBody>
      </p:sp>
      <p:sp>
        <p:nvSpPr>
          <p:cNvPr id="29" name="TextBox 318"/>
          <p:cNvSpPr txBox="1">
            <a:spLocks noChangeArrowheads="1"/>
          </p:cNvSpPr>
          <p:nvPr/>
        </p:nvSpPr>
        <p:spPr bwMode="auto">
          <a:xfrm>
            <a:off x="7538804" y="5982789"/>
            <a:ext cx="1856022" cy="256480"/>
          </a:xfrm>
          <a:prstGeom prst="rect">
            <a:avLst/>
          </a:prstGeom>
          <a:noFill/>
          <a:ln w="9525">
            <a:noFill/>
            <a:miter lim="800000"/>
            <a:headEnd/>
            <a:tailEnd/>
          </a:ln>
        </p:spPr>
        <p:txBody>
          <a:bodyPr wrap="square" lIns="0" tIns="0" rIns="0" bIns="0">
            <a:spAutoFit/>
          </a:bodyPr>
          <a:lstStyle/>
          <a:p>
            <a:pPr algn="ctr" fontAlgn="base">
              <a:lnSpc>
                <a:spcPts val="2000"/>
              </a:lnSpc>
              <a:spcBef>
                <a:spcPct val="0"/>
              </a:spcBef>
              <a:spcAft>
                <a:spcPts val="600"/>
              </a:spcAft>
              <a:defRPr/>
            </a:pPr>
            <a:r>
              <a:rPr lang="en-US" sz="2000" kern="0" dirty="0" smtClean="0">
                <a:solidFill>
                  <a:srgbClr val="008000"/>
                </a:solidFill>
                <a:latin typeface="Calibri" panose="020F0502020204030204" pitchFamily="34" charset="0"/>
              </a:rPr>
              <a:t>Induction</a:t>
            </a:r>
          </a:p>
        </p:txBody>
      </p:sp>
      <p:sp>
        <p:nvSpPr>
          <p:cNvPr id="30" name="TextBox 318"/>
          <p:cNvSpPr txBox="1">
            <a:spLocks noChangeArrowheads="1"/>
          </p:cNvSpPr>
          <p:nvPr/>
        </p:nvSpPr>
        <p:spPr bwMode="auto">
          <a:xfrm>
            <a:off x="5172089" y="5982789"/>
            <a:ext cx="1520224" cy="256480"/>
          </a:xfrm>
          <a:prstGeom prst="rect">
            <a:avLst/>
          </a:prstGeom>
          <a:noFill/>
          <a:ln w="9525">
            <a:noFill/>
            <a:miter lim="800000"/>
            <a:headEnd/>
            <a:tailEnd/>
          </a:ln>
        </p:spPr>
        <p:txBody>
          <a:bodyPr wrap="square" lIns="0" tIns="0" rIns="0" bIns="0">
            <a:spAutoFit/>
          </a:bodyPr>
          <a:lstStyle/>
          <a:p>
            <a:pPr algn="ctr" fontAlgn="base">
              <a:lnSpc>
                <a:spcPts val="2000"/>
              </a:lnSpc>
              <a:spcBef>
                <a:spcPct val="0"/>
              </a:spcBef>
              <a:spcAft>
                <a:spcPts val="600"/>
              </a:spcAft>
              <a:defRPr/>
            </a:pPr>
            <a:r>
              <a:rPr lang="en-US" sz="2000" kern="0" dirty="0" smtClean="0">
                <a:solidFill>
                  <a:srgbClr val="0000FF"/>
                </a:solidFill>
                <a:latin typeface="Calibri" panose="020F0502020204030204" pitchFamily="34" charset="0"/>
              </a:rPr>
              <a:t>Deduction</a:t>
            </a:r>
          </a:p>
        </p:txBody>
      </p:sp>
      <p:sp>
        <p:nvSpPr>
          <p:cNvPr id="31" name="TextBox 318"/>
          <p:cNvSpPr txBox="1">
            <a:spLocks noChangeArrowheads="1"/>
          </p:cNvSpPr>
          <p:nvPr/>
        </p:nvSpPr>
        <p:spPr bwMode="auto">
          <a:xfrm>
            <a:off x="2345975" y="5982789"/>
            <a:ext cx="1828800" cy="260071"/>
          </a:xfrm>
          <a:prstGeom prst="rect">
            <a:avLst/>
          </a:prstGeom>
          <a:noFill/>
          <a:ln w="9525">
            <a:noFill/>
            <a:miter lim="800000"/>
            <a:headEnd/>
            <a:tailEnd/>
          </a:ln>
        </p:spPr>
        <p:txBody>
          <a:bodyPr wrap="square" lIns="0" tIns="0" rIns="0" bIns="0">
            <a:spAutoFit/>
          </a:bodyPr>
          <a:lstStyle/>
          <a:p>
            <a:pPr algn="ctr" fontAlgn="base">
              <a:lnSpc>
                <a:spcPts val="2000"/>
              </a:lnSpc>
              <a:spcBef>
                <a:spcPct val="0"/>
              </a:spcBef>
              <a:spcAft>
                <a:spcPts val="600"/>
              </a:spcAft>
              <a:defRPr/>
            </a:pPr>
            <a:r>
              <a:rPr lang="en-US" sz="2000" kern="0" dirty="0" smtClean="0">
                <a:solidFill>
                  <a:srgbClr val="FF0000"/>
                </a:solidFill>
                <a:latin typeface="Calibri" panose="020F0502020204030204" pitchFamily="34" charset="0"/>
              </a:rPr>
              <a:t>Abduction</a:t>
            </a:r>
          </a:p>
        </p:txBody>
      </p:sp>
      <p:sp>
        <p:nvSpPr>
          <p:cNvPr id="32" name="Rectangle 31"/>
          <p:cNvSpPr/>
          <p:nvPr/>
        </p:nvSpPr>
        <p:spPr>
          <a:xfrm rot="17841555">
            <a:off x="2717867" y="2909647"/>
            <a:ext cx="2549361" cy="352404"/>
          </a:xfrm>
          <a:prstGeom prst="rect">
            <a:avLst/>
          </a:prstGeom>
        </p:spPr>
        <p:txBody>
          <a:bodyPr wrap="square">
            <a:spAutoFit/>
          </a:bodyPr>
          <a:lstStyle/>
          <a:p>
            <a:pPr algn="ctr" fontAlgn="base">
              <a:lnSpc>
                <a:spcPts val="2000"/>
              </a:lnSpc>
              <a:spcBef>
                <a:spcPct val="0"/>
              </a:spcBef>
              <a:spcAft>
                <a:spcPts val="1200"/>
              </a:spcAft>
              <a:defRPr/>
            </a:pPr>
            <a:r>
              <a:rPr lang="en-US" sz="2000" kern="0" dirty="0" smtClean="0">
                <a:solidFill>
                  <a:srgbClr val="FF0000"/>
                </a:solidFill>
                <a:latin typeface="Calibri" panose="020F0502020204030204" pitchFamily="34" charset="0"/>
              </a:rPr>
              <a:t>generation </a:t>
            </a:r>
            <a:endParaRPr lang="en-US" sz="2000" kern="0" dirty="0">
              <a:solidFill>
                <a:srgbClr val="FF0000"/>
              </a:solidFill>
              <a:latin typeface="Calibri" panose="020F0502020204030204" pitchFamily="34" charset="0"/>
            </a:endParaRPr>
          </a:p>
        </p:txBody>
      </p:sp>
      <p:pic>
        <p:nvPicPr>
          <p:cNvPr id="33" name="Picture 32"/>
          <p:cNvPicPr>
            <a:picLocks noChangeAspect="1"/>
          </p:cNvPicPr>
          <p:nvPr/>
        </p:nvPicPr>
        <p:blipFill>
          <a:blip r:embed="rId2"/>
          <a:stretch>
            <a:fillRect/>
          </a:stretch>
        </p:blipFill>
        <p:spPr>
          <a:xfrm>
            <a:off x="6438376" y="2032931"/>
            <a:ext cx="921095" cy="1321441"/>
          </a:xfrm>
          <a:prstGeom prst="rect">
            <a:avLst/>
          </a:prstGeom>
        </p:spPr>
      </p:pic>
      <p:sp>
        <p:nvSpPr>
          <p:cNvPr id="34" name="Curved Down Arrow 33"/>
          <p:cNvSpPr/>
          <p:nvPr/>
        </p:nvSpPr>
        <p:spPr bwMode="auto">
          <a:xfrm>
            <a:off x="7028455" y="5018292"/>
            <a:ext cx="585585" cy="272183"/>
          </a:xfrm>
          <a:prstGeom prst="curvedDownArrow">
            <a:avLst/>
          </a:prstGeom>
          <a:gradFill>
            <a:gsLst>
              <a:gs pos="0">
                <a:srgbClr val="0000FF"/>
              </a:gs>
              <a:gs pos="80000">
                <a:srgbClr val="0000FF"/>
              </a:gs>
              <a:gs pos="100000">
                <a:schemeClr val="accent5">
                  <a:shade val="94000"/>
                  <a:satMod val="135000"/>
                </a:schemeClr>
              </a:gs>
            </a:gsLs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nchor="ctr"/>
          <a:lstStyle/>
          <a:p>
            <a:pPr algn="ctr" fontAlgn="base">
              <a:spcBef>
                <a:spcPct val="0"/>
              </a:spcBef>
              <a:spcAft>
                <a:spcPct val="0"/>
              </a:spcAft>
              <a:defRPr/>
            </a:pPr>
            <a:endParaRPr lang="en-US" sz="2000" kern="0">
              <a:solidFill>
                <a:srgbClr val="000000"/>
              </a:solidFill>
              <a:latin typeface="Calibri" panose="020F0502020204030204" pitchFamily="34" charset="0"/>
            </a:endParaRPr>
          </a:p>
        </p:txBody>
      </p:sp>
      <p:sp>
        <p:nvSpPr>
          <p:cNvPr id="35" name="Title 1"/>
          <p:cNvSpPr txBox="1">
            <a:spLocks/>
          </p:cNvSpPr>
          <p:nvPr/>
        </p:nvSpPr>
        <p:spPr>
          <a:xfrm>
            <a:off x="90718" y="94786"/>
            <a:ext cx="11927963" cy="62606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400" dirty="0"/>
              <a:t>Scientific inquiry as discovery of evidence, hypotheses, and arguments</a:t>
            </a:r>
          </a:p>
        </p:txBody>
      </p:sp>
    </p:spTree>
    <p:extLst>
      <p:ext uri="{BB962C8B-B14F-4D97-AF65-F5344CB8AC3E}">
        <p14:creationId xmlns:p14="http://schemas.microsoft.com/office/powerpoint/2010/main" val="326308880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663988" y="3856161"/>
            <a:ext cx="2742476" cy="950066"/>
            <a:chOff x="1663988" y="3856161"/>
            <a:chExt cx="2742476" cy="950066"/>
          </a:xfrm>
        </p:grpSpPr>
        <p:sp>
          <p:nvSpPr>
            <p:cNvPr id="2" name="TextBox 1"/>
            <p:cNvSpPr txBox="1"/>
            <p:nvPr/>
          </p:nvSpPr>
          <p:spPr>
            <a:xfrm>
              <a:off x="1663988" y="3856161"/>
              <a:ext cx="2742476" cy="553998"/>
            </a:xfrm>
            <a:prstGeom prst="rect">
              <a:avLst/>
            </a:prstGeom>
            <a:noFill/>
          </p:spPr>
          <p:txBody>
            <a:bodyPr wrap="square" lIns="0" tIns="0" rIns="0" bIns="0" rtlCol="0" anchor="ctr" anchorCtr="0">
              <a:spAutoFit/>
            </a:bodyPr>
            <a:lstStyle/>
            <a:p>
              <a:pPr marL="171450" indent="-171450" algn="ctr"/>
              <a:r>
                <a:rPr lang="en-US" dirty="0" smtClean="0">
                  <a:solidFill>
                    <a:prstClr val="black"/>
                  </a:solidFill>
                  <a:latin typeface="Calibri" panose="020F0502020204030204" pitchFamily="34" charset="0"/>
                </a:rPr>
                <a:t>The shapes of the continents match as in a puzzle</a:t>
              </a:r>
              <a:endParaRPr lang="en-US" dirty="0">
                <a:solidFill>
                  <a:prstClr val="black"/>
                </a:solidFill>
                <a:latin typeface="Calibri" panose="020F0502020204030204" pitchFamily="34" charset="0"/>
              </a:endParaRPr>
            </a:p>
          </p:txBody>
        </p:sp>
        <p:cxnSp>
          <p:nvCxnSpPr>
            <p:cNvPr id="5" name="Straight Connector 4"/>
            <p:cNvCxnSpPr>
              <a:stCxn id="24" idx="0"/>
              <a:endCxn id="2" idx="2"/>
            </p:cNvCxnSpPr>
            <p:nvPr/>
          </p:nvCxnSpPr>
          <p:spPr>
            <a:xfrm flipH="1" flipV="1">
              <a:off x="3035226" y="4410159"/>
              <a:ext cx="1" cy="396068"/>
            </a:xfrm>
            <a:prstGeom prst="line">
              <a:avLst/>
            </a:prstGeom>
            <a:noFill/>
            <a:ln w="19050" cap="flat" cmpd="sng" algn="ctr">
              <a:solidFill>
                <a:srgbClr val="FF0000"/>
              </a:solidFill>
              <a:prstDash val="solid"/>
              <a:miter lim="800000"/>
              <a:headEnd type="none" w="med" len="med"/>
              <a:tailEnd type="arrow" w="med" len="med"/>
            </a:ln>
            <a:effectLst/>
          </p:spPr>
        </p:cxnSp>
      </p:grpSp>
      <p:grpSp>
        <p:nvGrpSpPr>
          <p:cNvPr id="11" name="Group 10"/>
          <p:cNvGrpSpPr/>
          <p:nvPr/>
        </p:nvGrpSpPr>
        <p:grpSpPr>
          <a:xfrm>
            <a:off x="1390565" y="2733897"/>
            <a:ext cx="3289323" cy="1122264"/>
            <a:chOff x="1390565" y="2733897"/>
            <a:chExt cx="3289323" cy="1122264"/>
          </a:xfrm>
        </p:grpSpPr>
        <p:sp>
          <p:nvSpPr>
            <p:cNvPr id="6" name="TextBox 5"/>
            <p:cNvSpPr txBox="1"/>
            <p:nvPr/>
          </p:nvSpPr>
          <p:spPr>
            <a:xfrm>
              <a:off x="1390565" y="2733897"/>
              <a:ext cx="3289323" cy="553998"/>
            </a:xfrm>
            <a:prstGeom prst="rect">
              <a:avLst/>
            </a:prstGeom>
            <a:noFill/>
          </p:spPr>
          <p:txBody>
            <a:bodyPr wrap="square" lIns="0" tIns="0" rIns="0" bIns="0" rtlCol="0" anchor="ctr" anchorCtr="0">
              <a:spAutoFit/>
            </a:bodyPr>
            <a:lstStyle/>
            <a:p>
              <a:pPr marL="171450" indent="-171450" algn="ctr"/>
              <a:r>
                <a:rPr lang="en-US" dirty="0" smtClean="0">
                  <a:solidFill>
                    <a:prstClr val="black"/>
                  </a:solidFill>
                  <a:latin typeface="Calibri" panose="020F0502020204030204" pitchFamily="34" charset="0"/>
                </a:rPr>
                <a:t>The continents </a:t>
              </a:r>
              <a:r>
                <a:rPr lang="en-US" dirty="0">
                  <a:solidFill>
                    <a:prstClr val="black"/>
                  </a:solidFill>
                  <a:latin typeface="Calibri" panose="020F0502020204030204" pitchFamily="34" charset="0"/>
                </a:rPr>
                <a:t>have been together once</a:t>
              </a:r>
              <a:r>
                <a:rPr lang="en-US" dirty="0" smtClean="0">
                  <a:solidFill>
                    <a:prstClr val="black"/>
                  </a:solidFill>
                  <a:latin typeface="Calibri" panose="020F0502020204030204" pitchFamily="34" charset="0"/>
                </a:rPr>
                <a:t>, broke</a:t>
              </a:r>
              <a:r>
                <a:rPr lang="en-US" dirty="0">
                  <a:solidFill>
                    <a:prstClr val="black"/>
                  </a:solidFill>
                  <a:latin typeface="Calibri" panose="020F0502020204030204" pitchFamily="34" charset="0"/>
                </a:rPr>
                <a:t>, and moved </a:t>
              </a:r>
              <a:r>
                <a:rPr lang="en-US" dirty="0" smtClean="0">
                  <a:solidFill>
                    <a:prstClr val="black"/>
                  </a:solidFill>
                  <a:latin typeface="Calibri" panose="020F0502020204030204" pitchFamily="34" charset="0"/>
                </a:rPr>
                <a:t>apart</a:t>
              </a:r>
              <a:endParaRPr lang="en-US" dirty="0">
                <a:solidFill>
                  <a:prstClr val="black"/>
                </a:solidFill>
                <a:latin typeface="Calibri" panose="020F0502020204030204" pitchFamily="34" charset="0"/>
              </a:endParaRPr>
            </a:p>
          </p:txBody>
        </p:sp>
        <p:cxnSp>
          <p:nvCxnSpPr>
            <p:cNvPr id="8" name="Straight Connector 7"/>
            <p:cNvCxnSpPr>
              <a:stCxn id="2" idx="0"/>
              <a:endCxn id="6" idx="2"/>
            </p:cNvCxnSpPr>
            <p:nvPr/>
          </p:nvCxnSpPr>
          <p:spPr>
            <a:xfrm flipV="1">
              <a:off x="3035226" y="3287895"/>
              <a:ext cx="1" cy="568266"/>
            </a:xfrm>
            <a:prstGeom prst="line">
              <a:avLst/>
            </a:prstGeom>
            <a:noFill/>
            <a:ln w="19050" cap="flat" cmpd="sng" algn="ctr">
              <a:solidFill>
                <a:srgbClr val="FF0000"/>
              </a:solidFill>
              <a:prstDash val="solid"/>
              <a:miter lim="800000"/>
              <a:headEnd type="none" w="med" len="med"/>
              <a:tailEnd type="arrow" w="med" len="med"/>
            </a:ln>
            <a:effectLst/>
          </p:spPr>
        </p:cxnSp>
      </p:grpSp>
      <p:grpSp>
        <p:nvGrpSpPr>
          <p:cNvPr id="12" name="Group 11"/>
          <p:cNvGrpSpPr/>
          <p:nvPr/>
        </p:nvGrpSpPr>
        <p:grpSpPr>
          <a:xfrm>
            <a:off x="2052507" y="1725979"/>
            <a:ext cx="1965439" cy="1007918"/>
            <a:chOff x="2052507" y="1725979"/>
            <a:chExt cx="1965439" cy="1007918"/>
          </a:xfrm>
        </p:grpSpPr>
        <p:sp>
          <p:nvSpPr>
            <p:cNvPr id="7" name="TextBox 6"/>
            <p:cNvSpPr txBox="1"/>
            <p:nvPr/>
          </p:nvSpPr>
          <p:spPr>
            <a:xfrm>
              <a:off x="2052507" y="1725979"/>
              <a:ext cx="1965439" cy="553998"/>
            </a:xfrm>
            <a:prstGeom prst="rect">
              <a:avLst/>
            </a:prstGeom>
            <a:noFill/>
          </p:spPr>
          <p:txBody>
            <a:bodyPr wrap="square" lIns="0" tIns="0" rIns="0" bIns="0" rtlCol="0" anchor="ctr" anchorCtr="0">
              <a:spAutoFit/>
            </a:bodyPr>
            <a:lstStyle/>
            <a:p>
              <a:pPr algn="ctr">
                <a:tabLst>
                  <a:tab pos="171450" algn="l"/>
                </a:tabLst>
              </a:pPr>
              <a:r>
                <a:rPr lang="en-US" dirty="0" smtClean="0">
                  <a:solidFill>
                    <a:prstClr val="black"/>
                  </a:solidFill>
                  <a:latin typeface="Calibri" panose="020F0502020204030204" pitchFamily="34" charset="0"/>
                </a:rPr>
                <a:t>The continents are continuously moving</a:t>
              </a:r>
              <a:endParaRPr lang="en-US" dirty="0">
                <a:solidFill>
                  <a:prstClr val="black"/>
                </a:solidFill>
                <a:latin typeface="Calibri" panose="020F0502020204030204" pitchFamily="34" charset="0"/>
              </a:endParaRPr>
            </a:p>
          </p:txBody>
        </p:sp>
        <p:cxnSp>
          <p:nvCxnSpPr>
            <p:cNvPr id="9" name="Straight Connector 8"/>
            <p:cNvCxnSpPr>
              <a:stCxn id="6" idx="0"/>
              <a:endCxn id="7" idx="2"/>
            </p:cNvCxnSpPr>
            <p:nvPr/>
          </p:nvCxnSpPr>
          <p:spPr>
            <a:xfrm flipV="1">
              <a:off x="3035227" y="2279977"/>
              <a:ext cx="0" cy="453920"/>
            </a:xfrm>
            <a:prstGeom prst="line">
              <a:avLst/>
            </a:prstGeom>
            <a:noFill/>
            <a:ln w="19050" cap="flat" cmpd="sng" algn="ctr">
              <a:solidFill>
                <a:srgbClr val="FF0000"/>
              </a:solidFill>
              <a:prstDash val="solid"/>
              <a:miter lim="800000"/>
              <a:headEnd type="none" w="med" len="med"/>
              <a:tailEnd type="arrow" w="med" len="med"/>
            </a:ln>
            <a:effectLst/>
          </p:spPr>
        </p:cxnSp>
      </p:grpSp>
      <p:grpSp>
        <p:nvGrpSpPr>
          <p:cNvPr id="13" name="Group 12"/>
          <p:cNvGrpSpPr/>
          <p:nvPr/>
        </p:nvGrpSpPr>
        <p:grpSpPr>
          <a:xfrm>
            <a:off x="1063800" y="397036"/>
            <a:ext cx="3942852" cy="1328943"/>
            <a:chOff x="1063800" y="397036"/>
            <a:chExt cx="3942852" cy="1328943"/>
          </a:xfrm>
        </p:grpSpPr>
        <p:sp>
          <p:nvSpPr>
            <p:cNvPr id="4" name="TextBox 3"/>
            <p:cNvSpPr txBox="1"/>
            <p:nvPr/>
          </p:nvSpPr>
          <p:spPr>
            <a:xfrm>
              <a:off x="1063800" y="397036"/>
              <a:ext cx="3942852" cy="830997"/>
            </a:xfrm>
            <a:prstGeom prst="rect">
              <a:avLst/>
            </a:prstGeom>
            <a:noFill/>
          </p:spPr>
          <p:txBody>
            <a:bodyPr wrap="square" lIns="0" tIns="0" rIns="0" bIns="0" rtlCol="0" anchor="ctr" anchorCtr="0">
              <a:spAutoFit/>
            </a:bodyPr>
            <a:lstStyle/>
            <a:p>
              <a:pPr marL="173038" indent="-173038" algn="ctr"/>
              <a:r>
                <a:rPr lang="en-US" dirty="0" smtClean="0">
                  <a:solidFill>
                    <a:prstClr val="black"/>
                  </a:solidFill>
                  <a:latin typeface="Calibri" panose="020F0502020204030204" pitchFamily="34" charset="0"/>
                </a:rPr>
                <a:t>The continents are the land part of plates that make up the surface of the earth and the plates are continuously moving</a:t>
              </a:r>
              <a:endParaRPr lang="en-US" dirty="0">
                <a:solidFill>
                  <a:prstClr val="black"/>
                </a:solidFill>
                <a:latin typeface="Calibri" panose="020F0502020204030204" pitchFamily="34" charset="0"/>
              </a:endParaRPr>
            </a:p>
          </p:txBody>
        </p:sp>
        <p:cxnSp>
          <p:nvCxnSpPr>
            <p:cNvPr id="10" name="Straight Connector 9"/>
            <p:cNvCxnSpPr>
              <a:stCxn id="7" idx="0"/>
              <a:endCxn id="4" idx="2"/>
            </p:cNvCxnSpPr>
            <p:nvPr/>
          </p:nvCxnSpPr>
          <p:spPr>
            <a:xfrm flipH="1" flipV="1">
              <a:off x="3035226" y="1228033"/>
              <a:ext cx="1" cy="497946"/>
            </a:xfrm>
            <a:prstGeom prst="line">
              <a:avLst/>
            </a:prstGeom>
            <a:noFill/>
            <a:ln w="19050" cap="flat" cmpd="sng" algn="ctr">
              <a:solidFill>
                <a:srgbClr val="FF0000"/>
              </a:solidFill>
              <a:prstDash val="solid"/>
              <a:miter lim="800000"/>
              <a:headEnd type="none" w="med" len="med"/>
              <a:tailEnd type="arrow" w="med" len="med"/>
            </a:ln>
            <a:effectLst/>
          </p:spPr>
        </p:cxnSp>
      </p:grpSp>
      <p:pic>
        <p:nvPicPr>
          <p:cNvPr id="24" name="Picture 23"/>
          <p:cNvPicPr>
            <a:picLocks noChangeAspect="1"/>
          </p:cNvPicPr>
          <p:nvPr/>
        </p:nvPicPr>
        <p:blipFill>
          <a:blip r:embed="rId2"/>
          <a:stretch>
            <a:fillRect/>
          </a:stretch>
        </p:blipFill>
        <p:spPr>
          <a:xfrm>
            <a:off x="2070022" y="4806227"/>
            <a:ext cx="1930409" cy="1324569"/>
          </a:xfrm>
          <a:prstGeom prst="rect">
            <a:avLst/>
          </a:prstGeom>
        </p:spPr>
      </p:pic>
      <p:grpSp>
        <p:nvGrpSpPr>
          <p:cNvPr id="14" name="Group 13"/>
          <p:cNvGrpSpPr/>
          <p:nvPr/>
        </p:nvGrpSpPr>
        <p:grpSpPr>
          <a:xfrm>
            <a:off x="3035227" y="3856161"/>
            <a:ext cx="5009131" cy="950066"/>
            <a:chOff x="3035227" y="3856161"/>
            <a:chExt cx="5009131" cy="950066"/>
          </a:xfrm>
        </p:grpSpPr>
        <p:sp>
          <p:nvSpPr>
            <p:cNvPr id="34" name="TextBox 33"/>
            <p:cNvSpPr txBox="1"/>
            <p:nvPr/>
          </p:nvSpPr>
          <p:spPr>
            <a:xfrm>
              <a:off x="5589549" y="3856161"/>
              <a:ext cx="2454809" cy="553998"/>
            </a:xfrm>
            <a:prstGeom prst="rect">
              <a:avLst/>
            </a:prstGeom>
            <a:noFill/>
          </p:spPr>
          <p:txBody>
            <a:bodyPr wrap="square" lIns="0" tIns="0" rIns="0" bIns="0" rtlCol="0" anchor="ctr" anchorCtr="0">
              <a:spAutoFit/>
            </a:bodyPr>
            <a:lstStyle/>
            <a:p>
              <a:pPr marL="171450" indent="-171450" algn="ctr"/>
              <a:r>
                <a:rPr lang="en-US" dirty="0" smtClean="0">
                  <a:solidFill>
                    <a:prstClr val="black"/>
                  </a:solidFill>
                  <a:latin typeface="Calibri" panose="020F0502020204030204" pitchFamily="34" charset="0"/>
                </a:rPr>
                <a:t>The shapes of the continents do not match</a:t>
              </a:r>
              <a:endParaRPr lang="en-US" dirty="0">
                <a:solidFill>
                  <a:prstClr val="black"/>
                </a:solidFill>
                <a:latin typeface="Calibri" panose="020F0502020204030204" pitchFamily="34" charset="0"/>
              </a:endParaRPr>
            </a:p>
          </p:txBody>
        </p:sp>
        <p:cxnSp>
          <p:nvCxnSpPr>
            <p:cNvPr id="38" name="Straight Connector 37"/>
            <p:cNvCxnSpPr>
              <a:stCxn id="24" idx="0"/>
              <a:endCxn id="34" idx="2"/>
            </p:cNvCxnSpPr>
            <p:nvPr/>
          </p:nvCxnSpPr>
          <p:spPr>
            <a:xfrm flipV="1">
              <a:off x="3035227" y="4410159"/>
              <a:ext cx="3781727" cy="396068"/>
            </a:xfrm>
            <a:prstGeom prst="line">
              <a:avLst/>
            </a:prstGeom>
            <a:noFill/>
            <a:ln w="19050" cap="flat" cmpd="sng" algn="ctr">
              <a:solidFill>
                <a:srgbClr val="FF0000"/>
              </a:solidFill>
              <a:prstDash val="solid"/>
              <a:miter lim="800000"/>
              <a:headEnd type="none" w="med" len="med"/>
              <a:tailEnd type="arrow" w="med" len="med"/>
            </a:ln>
            <a:effectLst/>
          </p:spPr>
        </p:cxnSp>
      </p:grpSp>
      <p:grpSp>
        <p:nvGrpSpPr>
          <p:cNvPr id="15" name="Group 14"/>
          <p:cNvGrpSpPr/>
          <p:nvPr/>
        </p:nvGrpSpPr>
        <p:grpSpPr>
          <a:xfrm>
            <a:off x="3035226" y="2733897"/>
            <a:ext cx="4909615" cy="1122264"/>
            <a:chOff x="3035226" y="2733897"/>
            <a:chExt cx="4909615" cy="1122264"/>
          </a:xfrm>
        </p:grpSpPr>
        <p:sp>
          <p:nvSpPr>
            <p:cNvPr id="36" name="TextBox 35"/>
            <p:cNvSpPr txBox="1"/>
            <p:nvPr/>
          </p:nvSpPr>
          <p:spPr>
            <a:xfrm>
              <a:off x="5689066" y="2733897"/>
              <a:ext cx="2255775" cy="553998"/>
            </a:xfrm>
            <a:prstGeom prst="rect">
              <a:avLst/>
            </a:prstGeom>
            <a:noFill/>
          </p:spPr>
          <p:txBody>
            <a:bodyPr wrap="square" lIns="0" tIns="0" rIns="0" bIns="0" rtlCol="0" anchor="ctr" anchorCtr="0">
              <a:spAutoFit/>
            </a:bodyPr>
            <a:lstStyle/>
            <a:p>
              <a:pPr marL="171450" indent="-171450" algn="ctr"/>
              <a:r>
                <a:rPr lang="en-US" dirty="0" smtClean="0">
                  <a:solidFill>
                    <a:prstClr val="black"/>
                  </a:solidFill>
                  <a:latin typeface="Calibri" panose="020F0502020204030204" pitchFamily="34" charset="0"/>
                </a:rPr>
                <a:t>Nature randomly shaped the continents</a:t>
              </a:r>
              <a:endParaRPr lang="en-US" dirty="0">
                <a:solidFill>
                  <a:prstClr val="black"/>
                </a:solidFill>
                <a:latin typeface="Calibri" panose="020F0502020204030204" pitchFamily="34" charset="0"/>
              </a:endParaRPr>
            </a:p>
          </p:txBody>
        </p:sp>
        <p:cxnSp>
          <p:nvCxnSpPr>
            <p:cNvPr id="42" name="Straight Connector 41"/>
            <p:cNvCxnSpPr>
              <a:stCxn id="2" idx="0"/>
              <a:endCxn id="36" idx="2"/>
            </p:cNvCxnSpPr>
            <p:nvPr/>
          </p:nvCxnSpPr>
          <p:spPr>
            <a:xfrm flipV="1">
              <a:off x="3035226" y="3287895"/>
              <a:ext cx="3781728" cy="568266"/>
            </a:xfrm>
            <a:prstGeom prst="line">
              <a:avLst/>
            </a:prstGeom>
            <a:noFill/>
            <a:ln w="19050" cap="flat" cmpd="sng" algn="ctr">
              <a:solidFill>
                <a:srgbClr val="FF0000"/>
              </a:solidFill>
              <a:prstDash val="solid"/>
              <a:miter lim="800000"/>
              <a:headEnd type="none" w="med" len="med"/>
              <a:tailEnd type="arrow" w="med" len="med"/>
            </a:ln>
            <a:effectLst/>
          </p:spPr>
        </p:cxnSp>
      </p:grpSp>
      <p:grpSp>
        <p:nvGrpSpPr>
          <p:cNvPr id="16" name="Group 15"/>
          <p:cNvGrpSpPr/>
          <p:nvPr/>
        </p:nvGrpSpPr>
        <p:grpSpPr>
          <a:xfrm>
            <a:off x="3035227" y="1703967"/>
            <a:ext cx="4767047" cy="1029930"/>
            <a:chOff x="3035227" y="1703967"/>
            <a:chExt cx="4767047" cy="1029930"/>
          </a:xfrm>
        </p:grpSpPr>
        <p:sp>
          <p:nvSpPr>
            <p:cNvPr id="37" name="TextBox 36"/>
            <p:cNvSpPr txBox="1"/>
            <p:nvPr/>
          </p:nvSpPr>
          <p:spPr>
            <a:xfrm>
              <a:off x="5831633" y="1703967"/>
              <a:ext cx="1970641" cy="553998"/>
            </a:xfrm>
            <a:prstGeom prst="rect">
              <a:avLst/>
            </a:prstGeom>
            <a:noFill/>
          </p:spPr>
          <p:txBody>
            <a:bodyPr wrap="square" lIns="0" tIns="0" rIns="0" bIns="0" rtlCol="0" anchor="ctr" anchorCtr="0">
              <a:spAutoFit/>
            </a:bodyPr>
            <a:lstStyle/>
            <a:p>
              <a:pPr marL="171450" indent="-171450" algn="ctr"/>
              <a:r>
                <a:rPr lang="en-US" dirty="0" smtClean="0">
                  <a:solidFill>
                    <a:prstClr val="black"/>
                  </a:solidFill>
                  <a:latin typeface="Calibri" panose="020F0502020204030204" pitchFamily="34" charset="0"/>
                </a:rPr>
                <a:t>The continents are no longer moving</a:t>
              </a:r>
              <a:endParaRPr lang="en-US" dirty="0">
                <a:solidFill>
                  <a:prstClr val="black"/>
                </a:solidFill>
                <a:latin typeface="Calibri" panose="020F0502020204030204" pitchFamily="34" charset="0"/>
              </a:endParaRPr>
            </a:p>
          </p:txBody>
        </p:sp>
        <p:cxnSp>
          <p:nvCxnSpPr>
            <p:cNvPr id="45" name="Straight Connector 44"/>
            <p:cNvCxnSpPr>
              <a:stCxn id="6" idx="0"/>
              <a:endCxn id="37" idx="2"/>
            </p:cNvCxnSpPr>
            <p:nvPr/>
          </p:nvCxnSpPr>
          <p:spPr>
            <a:xfrm flipV="1">
              <a:off x="3035227" y="2257965"/>
              <a:ext cx="3781727" cy="475932"/>
            </a:xfrm>
            <a:prstGeom prst="line">
              <a:avLst/>
            </a:prstGeom>
            <a:noFill/>
            <a:ln w="19050" cap="flat" cmpd="sng" algn="ctr">
              <a:solidFill>
                <a:srgbClr val="FF0000"/>
              </a:solidFill>
              <a:prstDash val="solid"/>
              <a:miter lim="800000"/>
              <a:headEnd type="none" w="med" len="med"/>
              <a:tailEnd type="arrow" w="med" len="med"/>
            </a:ln>
            <a:effectLst/>
          </p:spPr>
        </p:cxnSp>
      </p:grpSp>
      <p:grpSp>
        <p:nvGrpSpPr>
          <p:cNvPr id="17" name="Group 16"/>
          <p:cNvGrpSpPr/>
          <p:nvPr/>
        </p:nvGrpSpPr>
        <p:grpSpPr>
          <a:xfrm>
            <a:off x="3035227" y="397036"/>
            <a:ext cx="5066721" cy="1328943"/>
            <a:chOff x="3035227" y="397036"/>
            <a:chExt cx="5066721" cy="1328943"/>
          </a:xfrm>
        </p:grpSpPr>
        <p:sp>
          <p:nvSpPr>
            <p:cNvPr id="35" name="TextBox 34"/>
            <p:cNvSpPr txBox="1"/>
            <p:nvPr/>
          </p:nvSpPr>
          <p:spPr>
            <a:xfrm>
              <a:off x="5531959" y="397036"/>
              <a:ext cx="2569989" cy="830997"/>
            </a:xfrm>
            <a:prstGeom prst="rect">
              <a:avLst/>
            </a:prstGeom>
            <a:noFill/>
          </p:spPr>
          <p:txBody>
            <a:bodyPr wrap="square" lIns="0" tIns="0" rIns="0" bIns="0" rtlCol="0" anchor="ctr" anchorCtr="0">
              <a:spAutoFit/>
            </a:bodyPr>
            <a:lstStyle/>
            <a:p>
              <a:pPr marL="171450" indent="-171450" algn="ctr"/>
              <a:r>
                <a:rPr lang="en-US" dirty="0" smtClean="0">
                  <a:solidFill>
                    <a:prstClr val="black"/>
                  </a:solidFill>
                  <a:latin typeface="Calibri" panose="020F0502020204030204" pitchFamily="34" charset="0"/>
                </a:rPr>
                <a:t>The continents are continuously moving, but they are not on plates</a:t>
              </a:r>
              <a:endParaRPr lang="en-US" dirty="0">
                <a:solidFill>
                  <a:prstClr val="black"/>
                </a:solidFill>
                <a:latin typeface="Calibri" panose="020F0502020204030204" pitchFamily="34" charset="0"/>
              </a:endParaRPr>
            </a:p>
          </p:txBody>
        </p:sp>
        <p:cxnSp>
          <p:nvCxnSpPr>
            <p:cNvPr id="48" name="Straight Connector 47"/>
            <p:cNvCxnSpPr>
              <a:stCxn id="7" idx="0"/>
              <a:endCxn id="35" idx="2"/>
            </p:cNvCxnSpPr>
            <p:nvPr/>
          </p:nvCxnSpPr>
          <p:spPr>
            <a:xfrm flipV="1">
              <a:off x="3035227" y="1228033"/>
              <a:ext cx="3781727" cy="497946"/>
            </a:xfrm>
            <a:prstGeom prst="line">
              <a:avLst/>
            </a:prstGeom>
            <a:noFill/>
            <a:ln w="19050" cap="flat" cmpd="sng" algn="ctr">
              <a:solidFill>
                <a:srgbClr val="FF0000"/>
              </a:solidFill>
              <a:prstDash val="solid"/>
              <a:miter lim="800000"/>
              <a:headEnd type="none" w="med" len="med"/>
              <a:tailEnd type="arrow" w="med" len="med"/>
            </a:ln>
            <a:effectLst/>
          </p:spPr>
        </p:cxnSp>
      </p:grpSp>
      <p:pic>
        <p:nvPicPr>
          <p:cNvPr id="51" name="Picture 50"/>
          <p:cNvPicPr>
            <a:picLocks noChangeAspect="1"/>
          </p:cNvPicPr>
          <p:nvPr/>
        </p:nvPicPr>
        <p:blipFill>
          <a:blip r:embed="rId3"/>
          <a:stretch>
            <a:fillRect/>
          </a:stretch>
        </p:blipFill>
        <p:spPr>
          <a:xfrm>
            <a:off x="8547502" y="82773"/>
            <a:ext cx="3553743" cy="1737270"/>
          </a:xfrm>
          <a:prstGeom prst="rect">
            <a:avLst/>
          </a:prstGeom>
        </p:spPr>
      </p:pic>
      <p:pic>
        <p:nvPicPr>
          <p:cNvPr id="52" name="Picture 51"/>
          <p:cNvPicPr>
            <a:picLocks noChangeAspect="1"/>
          </p:cNvPicPr>
          <p:nvPr/>
        </p:nvPicPr>
        <p:blipFill>
          <a:blip r:embed="rId4"/>
          <a:stretch>
            <a:fillRect/>
          </a:stretch>
        </p:blipFill>
        <p:spPr>
          <a:xfrm>
            <a:off x="8516531" y="1789844"/>
            <a:ext cx="2010488" cy="750870"/>
          </a:xfrm>
          <a:prstGeom prst="rect">
            <a:avLst/>
          </a:prstGeom>
        </p:spPr>
      </p:pic>
      <p:sp>
        <p:nvSpPr>
          <p:cNvPr id="22" name="TextBox 21"/>
          <p:cNvSpPr txBox="1"/>
          <p:nvPr/>
        </p:nvSpPr>
        <p:spPr>
          <a:xfrm>
            <a:off x="7266665" y="5168842"/>
            <a:ext cx="4834580" cy="1015663"/>
          </a:xfrm>
          <a:prstGeom prst="rect">
            <a:avLst/>
          </a:prstGeom>
          <a:noFill/>
        </p:spPr>
        <p:txBody>
          <a:bodyPr wrap="square" rtlCol="0">
            <a:spAutoFit/>
          </a:bodyPr>
          <a:lstStyle/>
          <a:p>
            <a:r>
              <a:rPr lang="en-US" sz="1200" dirty="0"/>
              <a:t>Boicu M., Tecuci G., Marcu D., </a:t>
            </a:r>
            <a:r>
              <a:rPr lang="en-US" sz="1200" dirty="0" smtClean="0"/>
              <a:t>Trefil J., Holincheck N., </a:t>
            </a:r>
            <a:r>
              <a:rPr lang="en-US" sz="1200" dirty="0"/>
              <a:t>Inquiry-Based Teaching and Learning of Science with Cognitive Assistants, in </a:t>
            </a:r>
            <a:r>
              <a:rPr lang="en-US" sz="1200" i="1" dirty="0"/>
              <a:t>Proceedings of the 2016 AAAI Fall Symposium “Cognitive Assistance in Government and Public Sector Applications,” </a:t>
            </a:r>
            <a:r>
              <a:rPr lang="en-US" sz="1200" dirty="0"/>
              <a:t>pp.133-140, Arlington, VA, 17-19 November 2016, Technical Report FS-16-02, AAAI Press, Palo Alto, CA.</a:t>
            </a:r>
          </a:p>
        </p:txBody>
      </p:sp>
      <p:sp>
        <p:nvSpPr>
          <p:cNvPr id="31" name="Rounded Rectangular Callout 30"/>
          <p:cNvSpPr/>
          <p:nvPr/>
        </p:nvSpPr>
        <p:spPr>
          <a:xfrm>
            <a:off x="4165999" y="5168842"/>
            <a:ext cx="2352990" cy="612934"/>
          </a:xfrm>
          <a:prstGeom prst="wedgeRoundRectCallout">
            <a:avLst>
              <a:gd name="adj1" fmla="val -50006"/>
              <a:gd name="adj2" fmla="val -73850"/>
              <a:gd name="adj3" fmla="val 16667"/>
            </a:avLst>
          </a:prstGeom>
          <a:solidFill>
            <a:sysClr val="window" lastClr="FFFFFF"/>
          </a:solidFill>
          <a:ln w="12700" cap="flat" cmpd="sng" algn="ctr">
            <a:solidFill>
              <a:srgbClr val="FF0000"/>
            </a:solidFill>
            <a:prstDash val="solid"/>
          </a:ln>
          <a:effectLst/>
        </p:spPr>
        <p:txBody>
          <a:bodyPr wrap="square" lIns="0" tIns="0" rIns="0" bIns="0" rtlCol="0" anchor="ctr">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lvl="0" algn="ctr" defTabSz="914400">
              <a:spcAft>
                <a:spcPts val="1200"/>
              </a:spcAft>
              <a:defRPr/>
            </a:pPr>
            <a:r>
              <a:rPr lang="en-US" sz="1800" dirty="0">
                <a:solidFill>
                  <a:srgbClr val="FF0000"/>
                </a:solidFill>
                <a:latin typeface="Arial Narrow" panose="020B0606020202030204" pitchFamily="34" charset="0"/>
                <a:cs typeface="Arial"/>
              </a:rPr>
              <a:t>What hypotheses would explain this  observation?</a:t>
            </a:r>
          </a:p>
        </p:txBody>
      </p:sp>
    </p:spTree>
    <p:extLst>
      <p:ext uri="{BB962C8B-B14F-4D97-AF65-F5344CB8AC3E}">
        <p14:creationId xmlns:p14="http://schemas.microsoft.com/office/powerpoint/2010/main" val="123349499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3566438" y="167730"/>
            <a:ext cx="4044307" cy="553998"/>
          </a:xfrm>
          <a:prstGeom prst="rect">
            <a:avLst/>
          </a:prstGeom>
          <a:noFill/>
        </p:spPr>
        <p:txBody>
          <a:bodyPr wrap="square" lIns="0" tIns="0" rIns="0" bIns="0" rtlCol="0">
            <a:spAutoFit/>
          </a:bodyPr>
          <a:lstStyle/>
          <a:p>
            <a:pPr algn="ctr"/>
            <a:r>
              <a:rPr lang="en-US" dirty="0" smtClean="0"/>
              <a:t>The continents </a:t>
            </a:r>
            <a:r>
              <a:rPr lang="en-US" dirty="0"/>
              <a:t>have been together once, broke, and moved apart over time</a:t>
            </a:r>
          </a:p>
        </p:txBody>
      </p:sp>
      <p:grpSp>
        <p:nvGrpSpPr>
          <p:cNvPr id="16" name="Group 15"/>
          <p:cNvGrpSpPr/>
          <p:nvPr/>
        </p:nvGrpSpPr>
        <p:grpSpPr>
          <a:xfrm>
            <a:off x="2717314" y="725640"/>
            <a:ext cx="5649738" cy="1337747"/>
            <a:chOff x="2717314" y="725640"/>
            <a:chExt cx="5649738" cy="1337747"/>
          </a:xfrm>
        </p:grpSpPr>
        <p:sp>
          <p:nvSpPr>
            <p:cNvPr id="2" name="TextBox 1"/>
            <p:cNvSpPr txBox="1"/>
            <p:nvPr/>
          </p:nvSpPr>
          <p:spPr>
            <a:xfrm>
              <a:off x="2717314" y="1466645"/>
              <a:ext cx="1893233" cy="553998"/>
            </a:xfrm>
            <a:prstGeom prst="rect">
              <a:avLst/>
            </a:prstGeom>
            <a:noFill/>
          </p:spPr>
          <p:txBody>
            <a:bodyPr wrap="square" lIns="0" tIns="0" rIns="0" bIns="0" rtlCol="0">
              <a:spAutoFit/>
            </a:bodyPr>
            <a:lstStyle/>
            <a:p>
              <a:pPr algn="ctr"/>
              <a:r>
                <a:rPr lang="en-US" dirty="0" smtClean="0"/>
                <a:t>The continents have been together once</a:t>
              </a:r>
              <a:endParaRPr lang="en-US" dirty="0"/>
            </a:p>
          </p:txBody>
        </p:sp>
        <p:cxnSp>
          <p:nvCxnSpPr>
            <p:cNvPr id="12" name="Straight Arrow Connector 11"/>
            <p:cNvCxnSpPr>
              <a:stCxn id="15" idx="0"/>
              <a:endCxn id="26" idx="4"/>
            </p:cNvCxnSpPr>
            <p:nvPr/>
          </p:nvCxnSpPr>
          <p:spPr>
            <a:xfrm flipH="1" flipV="1">
              <a:off x="5401968" y="941740"/>
              <a:ext cx="1958049" cy="567649"/>
            </a:xfrm>
            <a:prstGeom prst="straightConnector1">
              <a:avLst/>
            </a:prstGeom>
            <a:ln w="127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 idx="0"/>
              <a:endCxn id="26" idx="4"/>
            </p:cNvCxnSpPr>
            <p:nvPr/>
          </p:nvCxnSpPr>
          <p:spPr>
            <a:xfrm flipV="1">
              <a:off x="3663931" y="941740"/>
              <a:ext cx="1738037" cy="524905"/>
            </a:xfrm>
            <a:prstGeom prst="straightConnector1">
              <a:avLst/>
            </a:prstGeom>
            <a:ln w="127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352981" y="1509389"/>
              <a:ext cx="2014071" cy="553998"/>
            </a:xfrm>
            <a:prstGeom prst="rect">
              <a:avLst/>
            </a:prstGeom>
            <a:noFill/>
          </p:spPr>
          <p:txBody>
            <a:bodyPr wrap="square" lIns="0" tIns="0" rIns="0" bIns="0" rtlCol="0">
              <a:spAutoFit/>
            </a:bodyPr>
            <a:lstStyle/>
            <a:p>
              <a:pPr algn="ctr"/>
              <a:r>
                <a:rPr lang="en-US" dirty="0" smtClean="0"/>
                <a:t>The continents broke and </a:t>
              </a:r>
              <a:r>
                <a:rPr lang="en-US" dirty="0"/>
                <a:t>moved </a:t>
              </a:r>
              <a:r>
                <a:rPr lang="en-US" dirty="0" smtClean="0"/>
                <a:t>apart</a:t>
              </a:r>
              <a:endParaRPr lang="en-US" dirty="0"/>
            </a:p>
          </p:txBody>
        </p:sp>
        <p:sp>
          <p:nvSpPr>
            <p:cNvPr id="26" name="Oval 25"/>
            <p:cNvSpPr/>
            <p:nvPr/>
          </p:nvSpPr>
          <p:spPr>
            <a:xfrm>
              <a:off x="5310976" y="725640"/>
              <a:ext cx="181984" cy="216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&amp;</a:t>
              </a:r>
              <a:endParaRPr lang="en-US" dirty="0">
                <a:solidFill>
                  <a:prstClr val="white"/>
                </a:solidFill>
              </a:endParaRPr>
            </a:p>
          </p:txBody>
        </p:sp>
      </p:grpSp>
      <p:grpSp>
        <p:nvGrpSpPr>
          <p:cNvPr id="19" name="Group 18"/>
          <p:cNvGrpSpPr/>
          <p:nvPr/>
        </p:nvGrpSpPr>
        <p:grpSpPr>
          <a:xfrm>
            <a:off x="213215" y="5331416"/>
            <a:ext cx="1974199" cy="927366"/>
            <a:chOff x="213215" y="5331416"/>
            <a:chExt cx="1974199" cy="927366"/>
          </a:xfrm>
        </p:grpSpPr>
        <p:sp>
          <p:nvSpPr>
            <p:cNvPr id="35" name="TextBox 34"/>
            <p:cNvSpPr txBox="1"/>
            <p:nvPr/>
          </p:nvSpPr>
          <p:spPr>
            <a:xfrm>
              <a:off x="502711" y="5331416"/>
              <a:ext cx="1388137" cy="276999"/>
            </a:xfrm>
            <a:prstGeom prst="rect">
              <a:avLst/>
            </a:prstGeom>
            <a:noFill/>
          </p:spPr>
          <p:txBody>
            <a:bodyPr wrap="none" lIns="0" tIns="0" rIns="0" bIns="0" rtlCol="0">
              <a:spAutoFit/>
            </a:bodyPr>
            <a:lstStyle/>
            <a:p>
              <a:pPr algn="ctr"/>
              <a:r>
                <a:rPr lang="en-US" b="1" dirty="0" smtClean="0">
                  <a:solidFill>
                    <a:srgbClr val="0000FF"/>
                  </a:solidFill>
                </a:rPr>
                <a:t>E1: </a:t>
              </a:r>
              <a:r>
                <a:rPr lang="en-US" dirty="0" smtClean="0">
                  <a:solidFill>
                    <a:srgbClr val="0000FF"/>
                  </a:solidFill>
                </a:rPr>
                <a:t>World map</a:t>
              </a:r>
              <a:endParaRPr lang="en-US" dirty="0">
                <a:solidFill>
                  <a:srgbClr val="0000FF"/>
                </a:solidFill>
              </a:endParaRPr>
            </a:p>
          </p:txBody>
        </p:sp>
        <p:sp>
          <p:nvSpPr>
            <p:cNvPr id="36" name="TextBox 35"/>
            <p:cNvSpPr txBox="1"/>
            <p:nvPr/>
          </p:nvSpPr>
          <p:spPr>
            <a:xfrm>
              <a:off x="213215" y="5704784"/>
              <a:ext cx="1974199" cy="553998"/>
            </a:xfrm>
            <a:prstGeom prst="rect">
              <a:avLst/>
            </a:prstGeom>
            <a:noFill/>
          </p:spPr>
          <p:txBody>
            <a:bodyPr wrap="square" lIns="0" tIns="0" rIns="0" bIns="0" rtlCol="0">
              <a:spAutoFit/>
            </a:bodyPr>
            <a:lstStyle/>
            <a:p>
              <a:pPr algn="ctr"/>
              <a:r>
                <a:rPr lang="en-US" b="1" dirty="0" smtClean="0">
                  <a:solidFill>
                    <a:srgbClr val="0000FF"/>
                  </a:solidFill>
                </a:rPr>
                <a:t>E2: </a:t>
              </a:r>
              <a:r>
                <a:rPr lang="en-US" dirty="0" smtClean="0">
                  <a:solidFill>
                    <a:srgbClr val="0000FF"/>
                  </a:solidFill>
                </a:rPr>
                <a:t>Similar shapes</a:t>
              </a:r>
            </a:p>
            <a:p>
              <a:pPr algn="ctr"/>
              <a:r>
                <a:rPr lang="en-US" dirty="0" smtClean="0">
                  <a:solidFill>
                    <a:srgbClr val="0000FF"/>
                  </a:solidFill>
                </a:rPr>
                <a:t>of continental shelf</a:t>
              </a:r>
              <a:endParaRPr lang="en-US" dirty="0">
                <a:solidFill>
                  <a:srgbClr val="0000FF"/>
                </a:solidFill>
              </a:endParaRPr>
            </a:p>
          </p:txBody>
        </p:sp>
      </p:grpSp>
      <p:grpSp>
        <p:nvGrpSpPr>
          <p:cNvPr id="18" name="Group 17"/>
          <p:cNvGrpSpPr/>
          <p:nvPr/>
        </p:nvGrpSpPr>
        <p:grpSpPr>
          <a:xfrm>
            <a:off x="279962" y="4222392"/>
            <a:ext cx="1893046" cy="1012825"/>
            <a:chOff x="279962" y="4222392"/>
            <a:chExt cx="1893046" cy="1012825"/>
          </a:xfrm>
        </p:grpSpPr>
        <p:cxnSp>
          <p:nvCxnSpPr>
            <p:cNvPr id="9" name="Straight Connector 8"/>
            <p:cNvCxnSpPr>
              <a:stCxn id="39" idx="0"/>
              <a:endCxn id="8" idx="2"/>
            </p:cNvCxnSpPr>
            <p:nvPr/>
          </p:nvCxnSpPr>
          <p:spPr>
            <a:xfrm flipV="1">
              <a:off x="1226485" y="4222392"/>
              <a:ext cx="0" cy="735826"/>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79962" y="4958218"/>
              <a:ext cx="1893046" cy="276999"/>
            </a:xfrm>
            <a:prstGeom prst="rect">
              <a:avLst/>
            </a:prstGeom>
            <a:noFill/>
          </p:spPr>
          <p:txBody>
            <a:bodyPr wrap="square" lIns="0" tIns="0" rIns="0" bIns="0" rtlCol="0">
              <a:spAutoFit/>
            </a:bodyPr>
            <a:lstStyle/>
            <a:p>
              <a:pPr algn="ctr"/>
              <a:r>
                <a:rPr lang="en-US" b="1" dirty="0" smtClean="0"/>
                <a:t>Search for evidence</a:t>
              </a:r>
              <a:endParaRPr lang="en-US" dirty="0"/>
            </a:p>
          </p:txBody>
        </p:sp>
      </p:grpSp>
      <p:grpSp>
        <p:nvGrpSpPr>
          <p:cNvPr id="20" name="Group 19"/>
          <p:cNvGrpSpPr/>
          <p:nvPr/>
        </p:nvGrpSpPr>
        <p:grpSpPr>
          <a:xfrm>
            <a:off x="2448186" y="4222392"/>
            <a:ext cx="2431488" cy="1663022"/>
            <a:chOff x="2448186" y="4222392"/>
            <a:chExt cx="2431488" cy="1663022"/>
          </a:xfrm>
        </p:grpSpPr>
        <p:cxnSp>
          <p:nvCxnSpPr>
            <p:cNvPr id="10" name="Straight Connector 9"/>
            <p:cNvCxnSpPr/>
            <p:nvPr/>
          </p:nvCxnSpPr>
          <p:spPr>
            <a:xfrm flipV="1">
              <a:off x="3663930" y="4222392"/>
              <a:ext cx="0" cy="735826"/>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448186" y="5331416"/>
              <a:ext cx="2431488" cy="553998"/>
            </a:xfrm>
            <a:prstGeom prst="rect">
              <a:avLst/>
            </a:prstGeom>
            <a:noFill/>
          </p:spPr>
          <p:txBody>
            <a:bodyPr wrap="square" lIns="0" tIns="0" rIns="0" bIns="0" rtlCol="0">
              <a:spAutoFit/>
            </a:bodyPr>
            <a:lstStyle/>
            <a:p>
              <a:pPr algn="ctr"/>
              <a:r>
                <a:rPr lang="en-US" b="1" dirty="0" smtClean="0">
                  <a:solidFill>
                    <a:srgbClr val="0000FF"/>
                  </a:solidFill>
                </a:rPr>
                <a:t>E3: </a:t>
              </a:r>
              <a:r>
                <a:rPr lang="en-US" dirty="0" smtClean="0">
                  <a:solidFill>
                    <a:srgbClr val="0000FF"/>
                  </a:solidFill>
                </a:rPr>
                <a:t>Identical fossils on both sides of the Atlantic</a:t>
              </a:r>
              <a:endParaRPr lang="en-US" dirty="0">
                <a:solidFill>
                  <a:srgbClr val="0000FF"/>
                </a:solidFill>
              </a:endParaRPr>
            </a:p>
          </p:txBody>
        </p:sp>
        <p:sp>
          <p:nvSpPr>
            <p:cNvPr id="40" name="TextBox 39"/>
            <p:cNvSpPr txBox="1"/>
            <p:nvPr/>
          </p:nvSpPr>
          <p:spPr>
            <a:xfrm>
              <a:off x="2709108" y="4958218"/>
              <a:ext cx="1909645" cy="276999"/>
            </a:xfrm>
            <a:prstGeom prst="rect">
              <a:avLst/>
            </a:prstGeom>
            <a:noFill/>
          </p:spPr>
          <p:txBody>
            <a:bodyPr wrap="square" lIns="0" tIns="0" rIns="0" bIns="0" rtlCol="0">
              <a:spAutoFit/>
            </a:bodyPr>
            <a:lstStyle/>
            <a:p>
              <a:pPr algn="ctr"/>
              <a:r>
                <a:rPr lang="en-US" b="1" dirty="0" smtClean="0"/>
                <a:t>Search for evidence</a:t>
              </a:r>
              <a:endParaRPr lang="en-US" dirty="0"/>
            </a:p>
          </p:txBody>
        </p:sp>
      </p:grpSp>
      <p:grpSp>
        <p:nvGrpSpPr>
          <p:cNvPr id="21" name="Group 20"/>
          <p:cNvGrpSpPr/>
          <p:nvPr/>
        </p:nvGrpSpPr>
        <p:grpSpPr>
          <a:xfrm>
            <a:off x="5604925" y="4222392"/>
            <a:ext cx="1991654" cy="1663022"/>
            <a:chOff x="5604925" y="4222392"/>
            <a:chExt cx="1991654" cy="1663022"/>
          </a:xfrm>
        </p:grpSpPr>
        <p:cxnSp>
          <p:nvCxnSpPr>
            <p:cNvPr id="11" name="Straight Connector 10"/>
            <p:cNvCxnSpPr/>
            <p:nvPr/>
          </p:nvCxnSpPr>
          <p:spPr>
            <a:xfrm flipH="1" flipV="1">
              <a:off x="6600752" y="4222392"/>
              <a:ext cx="1" cy="735826"/>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675595" y="5331416"/>
              <a:ext cx="1850314" cy="553998"/>
            </a:xfrm>
            <a:prstGeom prst="rect">
              <a:avLst/>
            </a:prstGeom>
            <a:noFill/>
          </p:spPr>
          <p:txBody>
            <a:bodyPr wrap="square" lIns="0" tIns="0" rIns="0" bIns="0" rtlCol="0">
              <a:spAutoFit/>
            </a:bodyPr>
            <a:lstStyle/>
            <a:p>
              <a:pPr algn="ctr"/>
              <a:r>
                <a:rPr lang="en-US" b="1" dirty="0" smtClean="0">
                  <a:solidFill>
                    <a:srgbClr val="0000FF"/>
                  </a:solidFill>
                </a:rPr>
                <a:t>E4:</a:t>
              </a:r>
              <a:r>
                <a:rPr lang="en-US" dirty="0" smtClean="0">
                  <a:solidFill>
                    <a:srgbClr val="0000FF"/>
                  </a:solidFill>
                </a:rPr>
                <a:t> Tropical fossils in Antarctica</a:t>
              </a:r>
              <a:endParaRPr lang="en-US" dirty="0">
                <a:solidFill>
                  <a:srgbClr val="0000FF"/>
                </a:solidFill>
              </a:endParaRPr>
            </a:p>
          </p:txBody>
        </p:sp>
        <p:sp>
          <p:nvSpPr>
            <p:cNvPr id="41" name="TextBox 40"/>
            <p:cNvSpPr txBox="1"/>
            <p:nvPr/>
          </p:nvSpPr>
          <p:spPr>
            <a:xfrm>
              <a:off x="5604925" y="4958218"/>
              <a:ext cx="1991654" cy="276999"/>
            </a:xfrm>
            <a:prstGeom prst="rect">
              <a:avLst/>
            </a:prstGeom>
            <a:noFill/>
          </p:spPr>
          <p:txBody>
            <a:bodyPr wrap="square" lIns="0" tIns="0" rIns="0" bIns="0" rtlCol="0">
              <a:spAutoFit/>
            </a:bodyPr>
            <a:lstStyle/>
            <a:p>
              <a:pPr algn="ctr"/>
              <a:r>
                <a:rPr lang="en-US" b="1" dirty="0" smtClean="0"/>
                <a:t>Search for evidence</a:t>
              </a:r>
              <a:endParaRPr lang="en-US" dirty="0"/>
            </a:p>
          </p:txBody>
        </p:sp>
      </p:grpSp>
      <p:grpSp>
        <p:nvGrpSpPr>
          <p:cNvPr id="17" name="Group 16"/>
          <p:cNvGrpSpPr/>
          <p:nvPr/>
        </p:nvGrpSpPr>
        <p:grpSpPr>
          <a:xfrm>
            <a:off x="352121" y="2020643"/>
            <a:ext cx="7838093" cy="2201749"/>
            <a:chOff x="352121" y="2020643"/>
            <a:chExt cx="7838093" cy="2201749"/>
          </a:xfrm>
        </p:grpSpPr>
        <p:sp>
          <p:nvSpPr>
            <p:cNvPr id="3" name="TextBox 2"/>
            <p:cNvSpPr txBox="1"/>
            <p:nvPr/>
          </p:nvSpPr>
          <p:spPr>
            <a:xfrm>
              <a:off x="2498402" y="3299062"/>
              <a:ext cx="2331057" cy="923330"/>
            </a:xfrm>
            <a:prstGeom prst="rect">
              <a:avLst/>
            </a:prstGeom>
            <a:noFill/>
          </p:spPr>
          <p:txBody>
            <a:bodyPr wrap="square" rtlCol="0">
              <a:spAutoFit/>
            </a:bodyPr>
            <a:lstStyle/>
            <a:p>
              <a:pPr algn="ctr"/>
              <a:r>
                <a:rPr lang="en-US" dirty="0" smtClean="0"/>
                <a:t>There are continuous fossil records across continents</a:t>
              </a:r>
              <a:endParaRPr lang="en-US" dirty="0"/>
            </a:p>
          </p:txBody>
        </p:sp>
        <p:sp>
          <p:nvSpPr>
            <p:cNvPr id="4" name="TextBox 3"/>
            <p:cNvSpPr txBox="1"/>
            <p:nvPr/>
          </p:nvSpPr>
          <p:spPr>
            <a:xfrm>
              <a:off x="5011291" y="3299062"/>
              <a:ext cx="3178923" cy="923330"/>
            </a:xfrm>
            <a:prstGeom prst="rect">
              <a:avLst/>
            </a:prstGeom>
            <a:noFill/>
          </p:spPr>
          <p:txBody>
            <a:bodyPr wrap="square" lIns="0" rIns="0" rtlCol="0">
              <a:spAutoFit/>
            </a:bodyPr>
            <a:lstStyle/>
            <a:p>
              <a:pPr algn="ctr"/>
              <a:r>
                <a:rPr lang="en-US" dirty="0" smtClean="0"/>
                <a:t>There are fossils records suggesting different continent positions in the past</a:t>
              </a:r>
              <a:endParaRPr lang="en-US" dirty="0"/>
            </a:p>
          </p:txBody>
        </p:sp>
        <p:cxnSp>
          <p:nvCxnSpPr>
            <p:cNvPr id="5" name="Straight Arrow Connector 4"/>
            <p:cNvCxnSpPr>
              <a:stCxn id="8" idx="0"/>
              <a:endCxn id="2" idx="2"/>
            </p:cNvCxnSpPr>
            <p:nvPr/>
          </p:nvCxnSpPr>
          <p:spPr>
            <a:xfrm flipV="1">
              <a:off x="1226485" y="2020643"/>
              <a:ext cx="2437446" cy="1278419"/>
            </a:xfrm>
            <a:prstGeom prst="straightConnector1">
              <a:avLst/>
            </a:prstGeom>
            <a:ln w="127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3663930" y="2020643"/>
              <a:ext cx="0" cy="1278419"/>
            </a:xfrm>
            <a:prstGeom prst="straightConnector1">
              <a:avLst/>
            </a:prstGeom>
            <a:ln w="127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4" idx="0"/>
              <a:endCxn id="2" idx="2"/>
            </p:cNvCxnSpPr>
            <p:nvPr/>
          </p:nvCxnSpPr>
          <p:spPr>
            <a:xfrm flipH="1" flipV="1">
              <a:off x="3663931" y="2020643"/>
              <a:ext cx="2936822" cy="1278419"/>
            </a:xfrm>
            <a:prstGeom prst="straightConnector1">
              <a:avLst/>
            </a:prstGeom>
            <a:ln w="127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2121" y="3299062"/>
              <a:ext cx="1748727" cy="923330"/>
            </a:xfrm>
            <a:prstGeom prst="rect">
              <a:avLst/>
            </a:prstGeom>
            <a:noFill/>
          </p:spPr>
          <p:txBody>
            <a:bodyPr wrap="square" lIns="0" rIns="0" rtlCol="0">
              <a:spAutoFit/>
            </a:bodyPr>
            <a:lstStyle/>
            <a:p>
              <a:pPr algn="ctr"/>
              <a:r>
                <a:rPr lang="en-US" dirty="0" smtClean="0"/>
                <a:t>The shapes of the continents match as in a puzzle</a:t>
              </a:r>
              <a:endParaRPr lang="en-US" dirty="0"/>
            </a:p>
          </p:txBody>
        </p:sp>
        <p:cxnSp>
          <p:nvCxnSpPr>
            <p:cNvPr id="14" name="Straight Arrow Connector 13"/>
            <p:cNvCxnSpPr>
              <a:endCxn id="15" idx="2"/>
            </p:cNvCxnSpPr>
            <p:nvPr/>
          </p:nvCxnSpPr>
          <p:spPr>
            <a:xfrm flipV="1">
              <a:off x="6774591" y="2063387"/>
              <a:ext cx="585426" cy="273628"/>
            </a:xfrm>
            <a:prstGeom prst="straightConnector1">
              <a:avLst/>
            </a:prstGeom>
            <a:ln w="127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15" idx="2"/>
            </p:cNvCxnSpPr>
            <p:nvPr/>
          </p:nvCxnSpPr>
          <p:spPr>
            <a:xfrm flipH="1" flipV="1">
              <a:off x="7360017" y="2063387"/>
              <a:ext cx="547558" cy="225601"/>
            </a:xfrm>
            <a:prstGeom prst="straightConnector1">
              <a:avLst/>
            </a:prstGeom>
            <a:ln w="127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190491" y="2058195"/>
              <a:ext cx="343364" cy="369332"/>
            </a:xfrm>
            <a:prstGeom prst="rect">
              <a:avLst/>
            </a:prstGeom>
            <a:noFill/>
          </p:spPr>
          <p:txBody>
            <a:bodyPr wrap="none" rtlCol="0">
              <a:spAutoFit/>
            </a:bodyPr>
            <a:lstStyle/>
            <a:p>
              <a:r>
                <a:rPr lang="en-US" dirty="0" smtClean="0"/>
                <a:t>…</a:t>
              </a:r>
              <a:endParaRPr lang="en-US" dirty="0"/>
            </a:p>
          </p:txBody>
        </p:sp>
      </p:grpSp>
      <p:pic>
        <p:nvPicPr>
          <p:cNvPr id="47" name="Picture 46"/>
          <p:cNvPicPr>
            <a:picLocks noChangeAspect="1"/>
          </p:cNvPicPr>
          <p:nvPr/>
        </p:nvPicPr>
        <p:blipFill>
          <a:blip r:embed="rId2"/>
          <a:stretch>
            <a:fillRect/>
          </a:stretch>
        </p:blipFill>
        <p:spPr>
          <a:xfrm>
            <a:off x="8547502" y="82773"/>
            <a:ext cx="3553743" cy="1737270"/>
          </a:xfrm>
          <a:prstGeom prst="rect">
            <a:avLst/>
          </a:prstGeom>
        </p:spPr>
      </p:pic>
      <p:pic>
        <p:nvPicPr>
          <p:cNvPr id="48" name="Picture 47"/>
          <p:cNvPicPr>
            <a:picLocks noChangeAspect="1"/>
          </p:cNvPicPr>
          <p:nvPr/>
        </p:nvPicPr>
        <p:blipFill>
          <a:blip r:embed="rId3"/>
          <a:stretch>
            <a:fillRect/>
          </a:stretch>
        </p:blipFill>
        <p:spPr>
          <a:xfrm>
            <a:off x="9496497" y="1733051"/>
            <a:ext cx="1930360" cy="743580"/>
          </a:xfrm>
          <a:prstGeom prst="rect">
            <a:avLst/>
          </a:prstGeom>
        </p:spPr>
      </p:pic>
      <p:sp>
        <p:nvSpPr>
          <p:cNvPr id="29" name="Rounded Rectangular Callout 28"/>
          <p:cNvSpPr/>
          <p:nvPr/>
        </p:nvSpPr>
        <p:spPr>
          <a:xfrm>
            <a:off x="609389" y="87030"/>
            <a:ext cx="2593042" cy="919401"/>
          </a:xfrm>
          <a:prstGeom prst="wedgeRoundRectCallout">
            <a:avLst>
              <a:gd name="adj1" fmla="val 55756"/>
              <a:gd name="adj2" fmla="val -27167"/>
              <a:gd name="adj3" fmla="val 16667"/>
            </a:avLst>
          </a:prstGeom>
          <a:solidFill>
            <a:sysClr val="window" lastClr="FFFFFF"/>
          </a:solidFill>
          <a:ln w="12700" cap="flat" cmpd="sng" algn="ctr">
            <a:solidFill>
              <a:srgbClr val="0000FF"/>
            </a:solidFill>
            <a:prstDash val="solid"/>
          </a:ln>
          <a:effectLst/>
        </p:spPr>
        <p:txBody>
          <a:bodyPr wrap="square" lIns="0" tIns="0" rIns="0" bIns="0" rtlCol="0" anchor="ctr">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20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Narrow" panose="020B0606020202030204" pitchFamily="34" charset="0"/>
                <a:ea typeface="+mn-ea"/>
                <a:cs typeface="Arial"/>
              </a:rPr>
              <a:t>Assuming that this hypothesis is true, what other things should be </a:t>
            </a:r>
            <a:r>
              <a:rPr kumimoji="0" lang="en-US" sz="1800" b="0" i="0" u="none" strike="noStrike" kern="1200" cap="none" spc="0" normalizeH="0" baseline="0" noProof="0" dirty="0" smtClean="0">
                <a:ln>
                  <a:noFill/>
                </a:ln>
                <a:solidFill>
                  <a:srgbClr val="0000FF"/>
                </a:solidFill>
                <a:effectLst/>
                <a:uLnTx/>
                <a:uFillTx/>
                <a:latin typeface="Arial Narrow" panose="020B0606020202030204" pitchFamily="34" charset="0"/>
                <a:ea typeface="+mn-ea"/>
                <a:cs typeface="Arial"/>
              </a:rPr>
              <a:t>observable?</a:t>
            </a:r>
            <a:endParaRPr kumimoji="0" lang="en-US" sz="1800" b="0" i="1" u="none" strike="noStrike" kern="1200" cap="none" spc="0" normalizeH="0" baseline="0" noProof="0" dirty="0">
              <a:ln>
                <a:noFill/>
              </a:ln>
              <a:solidFill>
                <a:srgbClr val="0000FF"/>
              </a:solidFill>
              <a:effectLst/>
              <a:uLnTx/>
              <a:uFillTx/>
              <a:latin typeface="Arial Narrow" panose="020B0606020202030204" pitchFamily="34" charset="0"/>
              <a:ea typeface="+mn-ea"/>
              <a:cs typeface="Arial"/>
            </a:endParaRPr>
          </a:p>
        </p:txBody>
      </p:sp>
    </p:spTree>
    <p:extLst>
      <p:ext uri="{BB962C8B-B14F-4D97-AF65-F5344CB8AC3E}">
        <p14:creationId xmlns:p14="http://schemas.microsoft.com/office/powerpoint/2010/main" val="48772240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a:stCxn id="36" idx="0"/>
            <a:endCxn id="8" idx="2"/>
          </p:cNvCxnSpPr>
          <p:nvPr/>
        </p:nvCxnSpPr>
        <p:spPr>
          <a:xfrm flipH="1" flipV="1">
            <a:off x="2585174" y="4341741"/>
            <a:ext cx="1248432" cy="1309458"/>
          </a:xfrm>
          <a:prstGeom prst="line">
            <a:avLst/>
          </a:prstGeom>
          <a:ln w="12700">
            <a:solidFill>
              <a:srgbClr val="007878"/>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548960" y="1855111"/>
            <a:ext cx="1893233" cy="553998"/>
          </a:xfrm>
          <a:prstGeom prst="rect">
            <a:avLst/>
          </a:prstGeom>
          <a:noFill/>
        </p:spPr>
        <p:txBody>
          <a:bodyPr wrap="square" lIns="0" tIns="0" rIns="0" bIns="0" rtlCol="0">
            <a:spAutoFit/>
          </a:bodyPr>
          <a:lstStyle/>
          <a:p>
            <a:pPr algn="ctr"/>
            <a:r>
              <a:rPr lang="en-US" dirty="0" smtClean="0"/>
              <a:t>The continents have been together once</a:t>
            </a:r>
            <a:endParaRPr lang="en-US" dirty="0"/>
          </a:p>
        </p:txBody>
      </p:sp>
      <p:sp>
        <p:nvSpPr>
          <p:cNvPr id="3" name="TextBox 2"/>
          <p:cNvSpPr txBox="1"/>
          <p:nvPr/>
        </p:nvSpPr>
        <p:spPr>
          <a:xfrm>
            <a:off x="5355374" y="3418582"/>
            <a:ext cx="2331057" cy="923330"/>
          </a:xfrm>
          <a:prstGeom prst="rect">
            <a:avLst/>
          </a:prstGeom>
          <a:noFill/>
        </p:spPr>
        <p:txBody>
          <a:bodyPr wrap="square" rtlCol="0">
            <a:spAutoFit/>
          </a:bodyPr>
          <a:lstStyle/>
          <a:p>
            <a:pPr algn="ctr"/>
            <a:r>
              <a:rPr lang="en-US" dirty="0" smtClean="0"/>
              <a:t>There are continuous fossil records across continents</a:t>
            </a:r>
            <a:endParaRPr lang="en-US" dirty="0"/>
          </a:p>
        </p:txBody>
      </p:sp>
      <p:sp>
        <p:nvSpPr>
          <p:cNvPr id="4" name="TextBox 3"/>
          <p:cNvSpPr txBox="1"/>
          <p:nvPr/>
        </p:nvSpPr>
        <p:spPr>
          <a:xfrm>
            <a:off x="8644851" y="3418582"/>
            <a:ext cx="3178923" cy="923330"/>
          </a:xfrm>
          <a:prstGeom prst="rect">
            <a:avLst/>
          </a:prstGeom>
          <a:noFill/>
        </p:spPr>
        <p:txBody>
          <a:bodyPr wrap="square" lIns="0" rIns="0" rtlCol="0">
            <a:spAutoFit/>
          </a:bodyPr>
          <a:lstStyle/>
          <a:p>
            <a:pPr algn="ctr"/>
            <a:r>
              <a:rPr lang="en-US" dirty="0" smtClean="0"/>
              <a:t>There are fossils records suggesting different continent positions in the past</a:t>
            </a:r>
            <a:endParaRPr lang="en-US" dirty="0"/>
          </a:p>
        </p:txBody>
      </p:sp>
      <p:cxnSp>
        <p:nvCxnSpPr>
          <p:cNvPr id="5" name="Straight Arrow Connector 4"/>
          <p:cNvCxnSpPr>
            <a:stCxn id="8" idx="0"/>
            <a:endCxn id="2" idx="2"/>
          </p:cNvCxnSpPr>
          <p:nvPr/>
        </p:nvCxnSpPr>
        <p:spPr>
          <a:xfrm flipV="1">
            <a:off x="2585174" y="2409109"/>
            <a:ext cx="3910403" cy="1009302"/>
          </a:xfrm>
          <a:prstGeom prst="straightConnector1">
            <a:avLst/>
          </a:prstGeom>
          <a:ln w="12700">
            <a:solidFill>
              <a:srgbClr val="007878"/>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3" idx="0"/>
            <a:endCxn id="2" idx="2"/>
          </p:cNvCxnSpPr>
          <p:nvPr/>
        </p:nvCxnSpPr>
        <p:spPr>
          <a:xfrm flipH="1" flipV="1">
            <a:off x="6495577" y="2409109"/>
            <a:ext cx="25326" cy="1009473"/>
          </a:xfrm>
          <a:prstGeom prst="straightConnector1">
            <a:avLst/>
          </a:prstGeom>
          <a:ln w="12700">
            <a:solidFill>
              <a:srgbClr val="007878"/>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4" idx="0"/>
            <a:endCxn id="2" idx="2"/>
          </p:cNvCxnSpPr>
          <p:nvPr/>
        </p:nvCxnSpPr>
        <p:spPr>
          <a:xfrm flipH="1" flipV="1">
            <a:off x="6495577" y="2409109"/>
            <a:ext cx="3738736" cy="1009473"/>
          </a:xfrm>
          <a:prstGeom prst="straightConnector1">
            <a:avLst/>
          </a:prstGeom>
          <a:ln w="12700">
            <a:solidFill>
              <a:srgbClr val="007878"/>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710810" y="3418411"/>
            <a:ext cx="1748727" cy="923330"/>
          </a:xfrm>
          <a:prstGeom prst="rect">
            <a:avLst/>
          </a:prstGeom>
          <a:noFill/>
        </p:spPr>
        <p:txBody>
          <a:bodyPr wrap="square" lIns="0" rIns="0" rtlCol="0">
            <a:spAutoFit/>
          </a:bodyPr>
          <a:lstStyle/>
          <a:p>
            <a:pPr algn="ctr"/>
            <a:r>
              <a:rPr lang="en-US" dirty="0" smtClean="0"/>
              <a:t>The shapes of the continents match as in a puzzle</a:t>
            </a:r>
            <a:endParaRPr lang="en-US" dirty="0"/>
          </a:p>
        </p:txBody>
      </p:sp>
      <p:cxnSp>
        <p:nvCxnSpPr>
          <p:cNvPr id="9" name="Straight Connector 8"/>
          <p:cNvCxnSpPr>
            <a:stCxn id="35" idx="0"/>
            <a:endCxn id="8" idx="2"/>
          </p:cNvCxnSpPr>
          <p:nvPr/>
        </p:nvCxnSpPr>
        <p:spPr>
          <a:xfrm flipV="1">
            <a:off x="1486280" y="4341741"/>
            <a:ext cx="1098894" cy="1309458"/>
          </a:xfrm>
          <a:prstGeom prst="line">
            <a:avLst/>
          </a:prstGeom>
          <a:ln w="12700">
            <a:solidFill>
              <a:srgbClr val="007878"/>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37" idx="0"/>
            <a:endCxn id="3" idx="2"/>
          </p:cNvCxnSpPr>
          <p:nvPr/>
        </p:nvCxnSpPr>
        <p:spPr>
          <a:xfrm flipH="1" flipV="1">
            <a:off x="6520903" y="4341912"/>
            <a:ext cx="50215" cy="1309287"/>
          </a:xfrm>
          <a:prstGeom prst="line">
            <a:avLst/>
          </a:prstGeom>
          <a:ln w="12700">
            <a:solidFill>
              <a:srgbClr val="00787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38" idx="0"/>
            <a:endCxn id="4" idx="2"/>
          </p:cNvCxnSpPr>
          <p:nvPr/>
        </p:nvCxnSpPr>
        <p:spPr>
          <a:xfrm flipH="1" flipV="1">
            <a:off x="10234313" y="4341912"/>
            <a:ext cx="50215" cy="1309287"/>
          </a:xfrm>
          <a:prstGeom prst="line">
            <a:avLst/>
          </a:prstGeom>
          <a:ln w="12700">
            <a:solidFill>
              <a:srgbClr val="007878"/>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5" idx="0"/>
            <a:endCxn id="26" idx="4"/>
          </p:cNvCxnSpPr>
          <p:nvPr/>
        </p:nvCxnSpPr>
        <p:spPr>
          <a:xfrm flipH="1" flipV="1">
            <a:off x="8233614" y="1156897"/>
            <a:ext cx="1958049" cy="698214"/>
          </a:xfrm>
          <a:prstGeom prst="straightConnector1">
            <a:avLst/>
          </a:prstGeom>
          <a:ln w="12700">
            <a:solidFill>
              <a:srgbClr val="007878"/>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 idx="0"/>
            <a:endCxn id="26" idx="4"/>
          </p:cNvCxnSpPr>
          <p:nvPr/>
        </p:nvCxnSpPr>
        <p:spPr>
          <a:xfrm flipV="1">
            <a:off x="6495577" y="1156897"/>
            <a:ext cx="1738037" cy="698214"/>
          </a:xfrm>
          <a:prstGeom prst="straightConnector1">
            <a:avLst/>
          </a:prstGeom>
          <a:ln w="12700">
            <a:solidFill>
              <a:srgbClr val="007878"/>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9606237" y="2404045"/>
            <a:ext cx="585426" cy="273628"/>
          </a:xfrm>
          <a:prstGeom prst="straightConnector1">
            <a:avLst/>
          </a:prstGeom>
          <a:ln w="12700">
            <a:solidFill>
              <a:srgbClr val="007878"/>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184627" y="1855111"/>
            <a:ext cx="2014071" cy="553998"/>
          </a:xfrm>
          <a:prstGeom prst="rect">
            <a:avLst/>
          </a:prstGeom>
          <a:noFill/>
        </p:spPr>
        <p:txBody>
          <a:bodyPr wrap="square" lIns="0" tIns="0" rIns="0" bIns="0" rtlCol="0">
            <a:spAutoFit/>
          </a:bodyPr>
          <a:lstStyle/>
          <a:p>
            <a:pPr algn="ctr"/>
            <a:r>
              <a:rPr lang="en-US" dirty="0" smtClean="0"/>
              <a:t>The continents broke and </a:t>
            </a:r>
            <a:r>
              <a:rPr lang="en-US" dirty="0"/>
              <a:t>moved </a:t>
            </a:r>
            <a:r>
              <a:rPr lang="en-US" dirty="0" smtClean="0"/>
              <a:t>apart</a:t>
            </a:r>
            <a:endParaRPr lang="en-US" dirty="0"/>
          </a:p>
        </p:txBody>
      </p:sp>
      <p:cxnSp>
        <p:nvCxnSpPr>
          <p:cNvPr id="23" name="Straight Arrow Connector 22"/>
          <p:cNvCxnSpPr/>
          <p:nvPr/>
        </p:nvCxnSpPr>
        <p:spPr>
          <a:xfrm flipH="1" flipV="1">
            <a:off x="10191663" y="2404045"/>
            <a:ext cx="547558" cy="225601"/>
          </a:xfrm>
          <a:prstGeom prst="straightConnector1">
            <a:avLst/>
          </a:prstGeom>
          <a:ln w="12700">
            <a:solidFill>
              <a:srgbClr val="007878"/>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398084" y="382887"/>
            <a:ext cx="4044307" cy="553998"/>
          </a:xfrm>
          <a:prstGeom prst="rect">
            <a:avLst/>
          </a:prstGeom>
          <a:noFill/>
        </p:spPr>
        <p:txBody>
          <a:bodyPr wrap="square" lIns="0" tIns="0" rIns="0" bIns="0" rtlCol="0">
            <a:spAutoFit/>
          </a:bodyPr>
          <a:lstStyle/>
          <a:p>
            <a:pPr algn="ctr"/>
            <a:r>
              <a:rPr lang="en-US" dirty="0" smtClean="0"/>
              <a:t>The continents </a:t>
            </a:r>
            <a:r>
              <a:rPr lang="en-US" dirty="0"/>
              <a:t>have been together once, broke, and moved apart over time</a:t>
            </a:r>
          </a:p>
        </p:txBody>
      </p:sp>
      <p:sp>
        <p:nvSpPr>
          <p:cNvPr id="26" name="Oval 25"/>
          <p:cNvSpPr/>
          <p:nvPr/>
        </p:nvSpPr>
        <p:spPr>
          <a:xfrm>
            <a:off x="8142622" y="940797"/>
            <a:ext cx="181984" cy="216100"/>
          </a:xfrm>
          <a:prstGeom prst="ellipse">
            <a:avLst/>
          </a:prstGeom>
          <a:solidFill>
            <a:schemeClr val="accent5"/>
          </a:solidFill>
          <a:ln>
            <a:solidFill>
              <a:srgbClr val="00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&amp;</a:t>
            </a:r>
            <a:endParaRPr lang="en-US" dirty="0">
              <a:solidFill>
                <a:prstClr val="white"/>
              </a:solidFill>
            </a:endParaRPr>
          </a:p>
        </p:txBody>
      </p:sp>
      <p:sp>
        <p:nvSpPr>
          <p:cNvPr id="35" name="TextBox 34"/>
          <p:cNvSpPr txBox="1"/>
          <p:nvPr/>
        </p:nvSpPr>
        <p:spPr>
          <a:xfrm>
            <a:off x="792211" y="5651199"/>
            <a:ext cx="1388137" cy="276999"/>
          </a:xfrm>
          <a:prstGeom prst="rect">
            <a:avLst/>
          </a:prstGeom>
          <a:noFill/>
        </p:spPr>
        <p:txBody>
          <a:bodyPr wrap="none" lIns="0" tIns="0" rIns="0" bIns="0" rtlCol="0">
            <a:spAutoFit/>
          </a:bodyPr>
          <a:lstStyle/>
          <a:p>
            <a:pPr algn="ctr"/>
            <a:r>
              <a:rPr lang="en-US" b="1" dirty="0" smtClean="0">
                <a:solidFill>
                  <a:srgbClr val="0000FF"/>
                </a:solidFill>
              </a:rPr>
              <a:t>E1: </a:t>
            </a:r>
            <a:r>
              <a:rPr lang="en-US" dirty="0" smtClean="0">
                <a:solidFill>
                  <a:srgbClr val="0000FF"/>
                </a:solidFill>
              </a:rPr>
              <a:t>World map</a:t>
            </a:r>
            <a:endParaRPr lang="en-US" dirty="0">
              <a:solidFill>
                <a:srgbClr val="0000FF"/>
              </a:solidFill>
            </a:endParaRPr>
          </a:p>
        </p:txBody>
      </p:sp>
      <p:sp>
        <p:nvSpPr>
          <p:cNvPr id="36" name="TextBox 35"/>
          <p:cNvSpPr txBox="1"/>
          <p:nvPr/>
        </p:nvSpPr>
        <p:spPr>
          <a:xfrm>
            <a:off x="2846506" y="5651199"/>
            <a:ext cx="1974199" cy="553998"/>
          </a:xfrm>
          <a:prstGeom prst="rect">
            <a:avLst/>
          </a:prstGeom>
          <a:noFill/>
        </p:spPr>
        <p:txBody>
          <a:bodyPr wrap="square" lIns="0" tIns="0" rIns="0" bIns="0" rtlCol="0">
            <a:spAutoFit/>
          </a:bodyPr>
          <a:lstStyle/>
          <a:p>
            <a:pPr algn="ctr"/>
            <a:r>
              <a:rPr lang="en-US" b="1" dirty="0" smtClean="0">
                <a:solidFill>
                  <a:srgbClr val="0000FF"/>
                </a:solidFill>
              </a:rPr>
              <a:t>E2: </a:t>
            </a:r>
            <a:r>
              <a:rPr lang="en-US" dirty="0" smtClean="0">
                <a:solidFill>
                  <a:srgbClr val="0000FF"/>
                </a:solidFill>
              </a:rPr>
              <a:t>Similar shapes</a:t>
            </a:r>
          </a:p>
          <a:p>
            <a:pPr algn="ctr"/>
            <a:r>
              <a:rPr lang="en-US" dirty="0" smtClean="0">
                <a:solidFill>
                  <a:srgbClr val="0000FF"/>
                </a:solidFill>
              </a:rPr>
              <a:t>of continental shelf</a:t>
            </a:r>
            <a:endParaRPr lang="en-US" dirty="0">
              <a:solidFill>
                <a:srgbClr val="0000FF"/>
              </a:solidFill>
            </a:endParaRPr>
          </a:p>
        </p:txBody>
      </p:sp>
      <p:sp>
        <p:nvSpPr>
          <p:cNvPr id="37" name="TextBox 36"/>
          <p:cNvSpPr txBox="1"/>
          <p:nvPr/>
        </p:nvSpPr>
        <p:spPr>
          <a:xfrm>
            <a:off x="5355374" y="5651199"/>
            <a:ext cx="2431488" cy="553998"/>
          </a:xfrm>
          <a:prstGeom prst="rect">
            <a:avLst/>
          </a:prstGeom>
          <a:noFill/>
        </p:spPr>
        <p:txBody>
          <a:bodyPr wrap="square" lIns="0" tIns="0" rIns="0" bIns="0" rtlCol="0">
            <a:spAutoFit/>
          </a:bodyPr>
          <a:lstStyle/>
          <a:p>
            <a:pPr algn="ctr"/>
            <a:r>
              <a:rPr lang="en-US" b="1" dirty="0" smtClean="0">
                <a:solidFill>
                  <a:srgbClr val="0000FF"/>
                </a:solidFill>
              </a:rPr>
              <a:t>E3: </a:t>
            </a:r>
            <a:r>
              <a:rPr lang="en-US" dirty="0" smtClean="0">
                <a:solidFill>
                  <a:srgbClr val="0000FF"/>
                </a:solidFill>
              </a:rPr>
              <a:t>Identical fossils on both sides of the Atlantic</a:t>
            </a:r>
            <a:endParaRPr lang="en-US" dirty="0">
              <a:solidFill>
                <a:srgbClr val="0000FF"/>
              </a:solidFill>
            </a:endParaRPr>
          </a:p>
        </p:txBody>
      </p:sp>
      <p:sp>
        <p:nvSpPr>
          <p:cNvPr id="38" name="TextBox 37"/>
          <p:cNvSpPr txBox="1"/>
          <p:nvPr/>
        </p:nvSpPr>
        <p:spPr>
          <a:xfrm>
            <a:off x="9359371" y="5651199"/>
            <a:ext cx="1850314" cy="553998"/>
          </a:xfrm>
          <a:prstGeom prst="rect">
            <a:avLst/>
          </a:prstGeom>
          <a:noFill/>
        </p:spPr>
        <p:txBody>
          <a:bodyPr wrap="square" lIns="0" tIns="0" rIns="0" bIns="0" rtlCol="0">
            <a:spAutoFit/>
          </a:bodyPr>
          <a:lstStyle/>
          <a:p>
            <a:pPr algn="ctr"/>
            <a:r>
              <a:rPr lang="en-US" b="1" dirty="0" smtClean="0">
                <a:solidFill>
                  <a:srgbClr val="0000FF"/>
                </a:solidFill>
              </a:rPr>
              <a:t>E4:</a:t>
            </a:r>
            <a:r>
              <a:rPr lang="en-US" dirty="0" smtClean="0">
                <a:solidFill>
                  <a:srgbClr val="0000FF"/>
                </a:solidFill>
              </a:rPr>
              <a:t> Tropical fossils in Antarctica</a:t>
            </a:r>
            <a:endParaRPr lang="en-US" dirty="0">
              <a:solidFill>
                <a:srgbClr val="0000FF"/>
              </a:solidFill>
            </a:endParaRPr>
          </a:p>
        </p:txBody>
      </p:sp>
      <p:sp>
        <p:nvSpPr>
          <p:cNvPr id="46" name="TextBox 45"/>
          <p:cNvSpPr txBox="1"/>
          <p:nvPr/>
        </p:nvSpPr>
        <p:spPr>
          <a:xfrm>
            <a:off x="10022137" y="2398853"/>
            <a:ext cx="343364" cy="369332"/>
          </a:xfrm>
          <a:prstGeom prst="rect">
            <a:avLst/>
          </a:prstGeom>
          <a:noFill/>
        </p:spPr>
        <p:txBody>
          <a:bodyPr wrap="none" rtlCol="0">
            <a:spAutoFit/>
          </a:bodyPr>
          <a:lstStyle/>
          <a:p>
            <a:r>
              <a:rPr lang="en-US" dirty="0" smtClean="0"/>
              <a:t>…</a:t>
            </a:r>
            <a:endParaRPr lang="en-US" dirty="0"/>
          </a:p>
        </p:txBody>
      </p:sp>
      <p:pic>
        <p:nvPicPr>
          <p:cNvPr id="29" name="Picture 28"/>
          <p:cNvPicPr>
            <a:picLocks noChangeAspect="1"/>
          </p:cNvPicPr>
          <p:nvPr/>
        </p:nvPicPr>
        <p:blipFill>
          <a:blip r:embed="rId2"/>
          <a:stretch>
            <a:fillRect/>
          </a:stretch>
        </p:blipFill>
        <p:spPr>
          <a:xfrm>
            <a:off x="55903" y="60494"/>
            <a:ext cx="3553743" cy="1737270"/>
          </a:xfrm>
          <a:prstGeom prst="rect">
            <a:avLst/>
          </a:prstGeom>
        </p:spPr>
      </p:pic>
      <p:pic>
        <p:nvPicPr>
          <p:cNvPr id="30" name="Picture 29"/>
          <p:cNvPicPr>
            <a:picLocks noChangeAspect="1"/>
          </p:cNvPicPr>
          <p:nvPr/>
        </p:nvPicPr>
        <p:blipFill>
          <a:blip r:embed="rId3"/>
          <a:stretch>
            <a:fillRect/>
          </a:stretch>
        </p:blipFill>
        <p:spPr>
          <a:xfrm>
            <a:off x="1399891" y="1720284"/>
            <a:ext cx="2229019" cy="743580"/>
          </a:xfrm>
          <a:prstGeom prst="rect">
            <a:avLst/>
          </a:prstGeom>
        </p:spPr>
      </p:pic>
      <p:grpSp>
        <p:nvGrpSpPr>
          <p:cNvPr id="19" name="Group 18"/>
          <p:cNvGrpSpPr/>
          <p:nvPr/>
        </p:nvGrpSpPr>
        <p:grpSpPr>
          <a:xfrm>
            <a:off x="5863150" y="4720882"/>
            <a:ext cx="1365444" cy="935169"/>
            <a:chOff x="5863150" y="4720882"/>
            <a:chExt cx="1365444" cy="935169"/>
          </a:xfrm>
        </p:grpSpPr>
        <p:sp>
          <p:nvSpPr>
            <p:cNvPr id="31" name="Oval 30"/>
            <p:cNvSpPr/>
            <p:nvPr/>
          </p:nvSpPr>
          <p:spPr>
            <a:xfrm>
              <a:off x="5878668" y="4720882"/>
              <a:ext cx="1308927" cy="389513"/>
            </a:xfrm>
            <a:prstGeom prst="ellipse">
              <a:avLst/>
            </a:prstGeom>
          </p:spPr>
          <p:style>
            <a:lnRef idx="2">
              <a:schemeClr val="accent5"/>
            </a:lnRef>
            <a:fillRef idx="1">
              <a:schemeClr val="lt1"/>
            </a:fillRef>
            <a:effectRef idx="0">
              <a:schemeClr val="accent5"/>
            </a:effectRef>
            <a:fontRef idx="minor">
              <a:schemeClr val="dk1"/>
            </a:fontRef>
          </p:style>
          <p:txBody>
            <a:bodyPr wrap="none" lIns="0" tIns="0" rIns="0" bIns="0">
              <a:spAutoFit/>
            </a:bodyPr>
            <a:lstStyle/>
            <a:p>
              <a:pPr algn="ctr"/>
              <a:r>
                <a:rPr lang="en-US" dirty="0">
                  <a:solidFill>
                    <a:srgbClr val="008000"/>
                  </a:solidFill>
                </a:rPr>
                <a:t>very likely</a:t>
              </a:r>
            </a:p>
          </p:txBody>
        </p:sp>
        <p:sp>
          <p:nvSpPr>
            <p:cNvPr id="32" name="Rounded Rectangle 31"/>
            <p:cNvSpPr/>
            <p:nvPr/>
          </p:nvSpPr>
          <p:spPr>
            <a:xfrm>
              <a:off x="5863150" y="5349584"/>
              <a:ext cx="1365444" cy="306467"/>
            </a:xfrm>
            <a:prstGeom prst="roundRect">
              <a:avLst/>
            </a:prstGeom>
          </p:spPr>
          <p:style>
            <a:lnRef idx="2">
              <a:schemeClr val="accent5"/>
            </a:lnRef>
            <a:fillRef idx="1">
              <a:schemeClr val="lt1"/>
            </a:fillRef>
            <a:effectRef idx="0">
              <a:schemeClr val="accent5"/>
            </a:effectRef>
            <a:fontRef idx="minor">
              <a:schemeClr val="dk1"/>
            </a:fontRef>
          </p:style>
          <p:txBody>
            <a:bodyPr wrap="none" lIns="0" tIns="0" rIns="0" bIns="0">
              <a:spAutoFit/>
            </a:bodyPr>
            <a:lstStyle/>
            <a:p>
              <a:pPr algn="ctr"/>
              <a:r>
                <a:rPr lang="en-US" dirty="0">
                  <a:solidFill>
                    <a:srgbClr val="008000"/>
                  </a:solidFill>
                </a:rPr>
                <a:t>a</a:t>
              </a:r>
              <a:r>
                <a:rPr lang="en-US" dirty="0" smtClean="0">
                  <a:solidFill>
                    <a:srgbClr val="008000"/>
                  </a:solidFill>
                </a:rPr>
                <a:t>lmost certain</a:t>
              </a:r>
              <a:endParaRPr lang="en-US" dirty="0">
                <a:solidFill>
                  <a:srgbClr val="008000"/>
                </a:solidFill>
              </a:endParaRPr>
            </a:p>
          </p:txBody>
        </p:sp>
      </p:grpSp>
      <p:grpSp>
        <p:nvGrpSpPr>
          <p:cNvPr id="20" name="Group 19"/>
          <p:cNvGrpSpPr/>
          <p:nvPr/>
        </p:nvGrpSpPr>
        <p:grpSpPr>
          <a:xfrm>
            <a:off x="9599187" y="4729784"/>
            <a:ext cx="1308927" cy="926267"/>
            <a:chOff x="9599187" y="4729784"/>
            <a:chExt cx="1308927" cy="926267"/>
          </a:xfrm>
        </p:grpSpPr>
        <p:sp>
          <p:nvSpPr>
            <p:cNvPr id="33" name="Rounded Rectangle 32"/>
            <p:cNvSpPr/>
            <p:nvPr/>
          </p:nvSpPr>
          <p:spPr>
            <a:xfrm>
              <a:off x="9929952" y="5349584"/>
              <a:ext cx="678061" cy="306467"/>
            </a:xfrm>
            <a:prstGeom prst="roundRect">
              <a:avLst/>
            </a:prstGeom>
          </p:spPr>
          <p:style>
            <a:lnRef idx="2">
              <a:schemeClr val="accent5"/>
            </a:lnRef>
            <a:fillRef idx="1">
              <a:schemeClr val="lt1"/>
            </a:fillRef>
            <a:effectRef idx="0">
              <a:schemeClr val="accent5"/>
            </a:effectRef>
            <a:fontRef idx="minor">
              <a:schemeClr val="dk1"/>
            </a:fontRef>
          </p:style>
          <p:txBody>
            <a:bodyPr wrap="none" lIns="0" tIns="0" rIns="0" bIns="0">
              <a:spAutoFit/>
            </a:bodyPr>
            <a:lstStyle/>
            <a:p>
              <a:pPr algn="ctr"/>
              <a:r>
                <a:rPr lang="en-US" dirty="0" smtClean="0">
                  <a:solidFill>
                    <a:srgbClr val="008000"/>
                  </a:solidFill>
                </a:rPr>
                <a:t>certain</a:t>
              </a:r>
              <a:endParaRPr lang="en-US" dirty="0">
                <a:solidFill>
                  <a:srgbClr val="008000"/>
                </a:solidFill>
              </a:endParaRPr>
            </a:p>
          </p:txBody>
        </p:sp>
        <p:sp>
          <p:nvSpPr>
            <p:cNvPr id="34" name="Oval 33"/>
            <p:cNvSpPr/>
            <p:nvPr/>
          </p:nvSpPr>
          <p:spPr>
            <a:xfrm>
              <a:off x="9599187" y="4729784"/>
              <a:ext cx="1308927" cy="389513"/>
            </a:xfrm>
            <a:prstGeom prst="ellipse">
              <a:avLst/>
            </a:prstGeom>
          </p:spPr>
          <p:style>
            <a:lnRef idx="2">
              <a:schemeClr val="accent5"/>
            </a:lnRef>
            <a:fillRef idx="1">
              <a:schemeClr val="lt1"/>
            </a:fillRef>
            <a:effectRef idx="0">
              <a:schemeClr val="accent5"/>
            </a:effectRef>
            <a:fontRef idx="minor">
              <a:schemeClr val="dk1"/>
            </a:fontRef>
          </p:style>
          <p:txBody>
            <a:bodyPr wrap="none" lIns="0" tIns="0" rIns="0" bIns="0">
              <a:spAutoFit/>
            </a:bodyPr>
            <a:lstStyle/>
            <a:p>
              <a:pPr algn="ctr"/>
              <a:r>
                <a:rPr lang="en-US" dirty="0" smtClean="0">
                  <a:solidFill>
                    <a:srgbClr val="008000"/>
                  </a:solidFill>
                </a:rPr>
                <a:t>very likely</a:t>
              </a:r>
              <a:endParaRPr lang="en-US" dirty="0">
                <a:solidFill>
                  <a:srgbClr val="008000"/>
                </a:solidFill>
              </a:endParaRPr>
            </a:p>
          </p:txBody>
        </p:sp>
      </p:grpSp>
      <p:grpSp>
        <p:nvGrpSpPr>
          <p:cNvPr id="18" name="Group 17"/>
          <p:cNvGrpSpPr/>
          <p:nvPr/>
        </p:nvGrpSpPr>
        <p:grpSpPr>
          <a:xfrm>
            <a:off x="2745920" y="4720847"/>
            <a:ext cx="1715998" cy="935204"/>
            <a:chOff x="2745920" y="4720847"/>
            <a:chExt cx="1715998" cy="935204"/>
          </a:xfrm>
        </p:grpSpPr>
        <p:sp>
          <p:nvSpPr>
            <p:cNvPr id="42" name="Rounded Rectangle 41"/>
            <p:cNvSpPr/>
            <p:nvPr/>
          </p:nvSpPr>
          <p:spPr>
            <a:xfrm>
              <a:off x="3096474" y="5349584"/>
              <a:ext cx="1365444" cy="306467"/>
            </a:xfrm>
            <a:prstGeom prst="roundRect">
              <a:avLst/>
            </a:prstGeom>
          </p:spPr>
          <p:style>
            <a:lnRef idx="2">
              <a:schemeClr val="accent5"/>
            </a:lnRef>
            <a:fillRef idx="1">
              <a:schemeClr val="lt1"/>
            </a:fillRef>
            <a:effectRef idx="0">
              <a:schemeClr val="accent5"/>
            </a:effectRef>
            <a:fontRef idx="minor">
              <a:schemeClr val="dk1"/>
            </a:fontRef>
          </p:style>
          <p:txBody>
            <a:bodyPr wrap="none" lIns="0" tIns="0" rIns="0" bIns="0">
              <a:spAutoFit/>
            </a:bodyPr>
            <a:lstStyle/>
            <a:p>
              <a:pPr algn="ctr"/>
              <a:r>
                <a:rPr lang="en-US" dirty="0">
                  <a:solidFill>
                    <a:srgbClr val="008000"/>
                  </a:solidFill>
                </a:rPr>
                <a:t>almost certain</a:t>
              </a:r>
            </a:p>
          </p:txBody>
        </p:sp>
        <p:sp>
          <p:nvSpPr>
            <p:cNvPr id="44" name="Oval 43"/>
            <p:cNvSpPr/>
            <p:nvPr/>
          </p:nvSpPr>
          <p:spPr>
            <a:xfrm>
              <a:off x="2745920" y="4720847"/>
              <a:ext cx="917971" cy="389513"/>
            </a:xfrm>
            <a:prstGeom prst="ellipse">
              <a:avLst/>
            </a:prstGeom>
          </p:spPr>
          <p:style>
            <a:lnRef idx="2">
              <a:schemeClr val="accent5"/>
            </a:lnRef>
            <a:fillRef idx="1">
              <a:schemeClr val="lt1"/>
            </a:fillRef>
            <a:effectRef idx="0">
              <a:schemeClr val="accent5"/>
            </a:effectRef>
            <a:fontRef idx="minor">
              <a:schemeClr val="dk1"/>
            </a:fontRef>
          </p:style>
          <p:txBody>
            <a:bodyPr wrap="none" lIns="0" tIns="0" rIns="0" bIns="0">
              <a:spAutoFit/>
            </a:bodyPr>
            <a:lstStyle/>
            <a:p>
              <a:pPr algn="ctr"/>
              <a:r>
                <a:rPr lang="en-US" dirty="0" smtClean="0">
                  <a:solidFill>
                    <a:srgbClr val="008000"/>
                  </a:solidFill>
                </a:rPr>
                <a:t>certain</a:t>
              </a:r>
              <a:endParaRPr lang="en-US" dirty="0">
                <a:solidFill>
                  <a:srgbClr val="008000"/>
                </a:solidFill>
              </a:endParaRPr>
            </a:p>
          </p:txBody>
        </p:sp>
      </p:grpSp>
      <p:grpSp>
        <p:nvGrpSpPr>
          <p:cNvPr id="17" name="Group 16"/>
          <p:cNvGrpSpPr/>
          <p:nvPr/>
        </p:nvGrpSpPr>
        <p:grpSpPr>
          <a:xfrm>
            <a:off x="740247" y="4706288"/>
            <a:ext cx="1883639" cy="949763"/>
            <a:chOff x="740247" y="4706288"/>
            <a:chExt cx="1883639" cy="949763"/>
          </a:xfrm>
        </p:grpSpPr>
        <p:sp>
          <p:nvSpPr>
            <p:cNvPr id="43" name="Rounded Rectangle 42"/>
            <p:cNvSpPr/>
            <p:nvPr/>
          </p:nvSpPr>
          <p:spPr>
            <a:xfrm>
              <a:off x="1101519" y="5349584"/>
              <a:ext cx="678061" cy="306467"/>
            </a:xfrm>
            <a:prstGeom prst="roundRect">
              <a:avLst/>
            </a:prstGeom>
          </p:spPr>
          <p:style>
            <a:lnRef idx="2">
              <a:schemeClr val="accent5"/>
            </a:lnRef>
            <a:fillRef idx="1">
              <a:schemeClr val="lt1"/>
            </a:fillRef>
            <a:effectRef idx="0">
              <a:schemeClr val="accent5"/>
            </a:effectRef>
            <a:fontRef idx="minor">
              <a:schemeClr val="dk1"/>
            </a:fontRef>
          </p:style>
          <p:txBody>
            <a:bodyPr wrap="none" lIns="0" tIns="0" rIns="0" bIns="0">
              <a:spAutoFit/>
            </a:bodyPr>
            <a:lstStyle/>
            <a:p>
              <a:r>
                <a:rPr lang="en-US" dirty="0" smtClean="0">
                  <a:solidFill>
                    <a:srgbClr val="008000"/>
                  </a:solidFill>
                </a:rPr>
                <a:t>certain</a:t>
              </a:r>
              <a:endParaRPr lang="en-US" dirty="0">
                <a:solidFill>
                  <a:srgbClr val="008000"/>
                </a:solidFill>
              </a:endParaRPr>
            </a:p>
          </p:txBody>
        </p:sp>
        <p:sp>
          <p:nvSpPr>
            <p:cNvPr id="45" name="Oval 44"/>
            <p:cNvSpPr/>
            <p:nvPr/>
          </p:nvSpPr>
          <p:spPr>
            <a:xfrm>
              <a:off x="740247" y="4706288"/>
              <a:ext cx="1883639" cy="389513"/>
            </a:xfrm>
            <a:prstGeom prst="ellipse">
              <a:avLst/>
            </a:prstGeom>
          </p:spPr>
          <p:style>
            <a:lnRef idx="2">
              <a:schemeClr val="accent5"/>
            </a:lnRef>
            <a:fillRef idx="1">
              <a:schemeClr val="lt1"/>
            </a:fillRef>
            <a:effectRef idx="0">
              <a:schemeClr val="accent5"/>
            </a:effectRef>
            <a:fontRef idx="minor">
              <a:schemeClr val="dk1"/>
            </a:fontRef>
          </p:style>
          <p:txBody>
            <a:bodyPr wrap="none" lIns="0" tIns="0" rIns="0" bIns="0">
              <a:spAutoFit/>
            </a:bodyPr>
            <a:lstStyle/>
            <a:p>
              <a:r>
                <a:rPr lang="en-US" dirty="0">
                  <a:solidFill>
                    <a:srgbClr val="008000"/>
                  </a:solidFill>
                </a:rPr>
                <a:t>a</a:t>
              </a:r>
              <a:r>
                <a:rPr lang="en-US" dirty="0" smtClean="0">
                  <a:solidFill>
                    <a:srgbClr val="008000"/>
                  </a:solidFill>
                </a:rPr>
                <a:t>lmost certain</a:t>
              </a:r>
              <a:endParaRPr lang="en-US" dirty="0">
                <a:solidFill>
                  <a:srgbClr val="008000"/>
                </a:solidFill>
              </a:endParaRPr>
            </a:p>
          </p:txBody>
        </p:sp>
      </p:grpSp>
      <p:sp>
        <p:nvSpPr>
          <p:cNvPr id="50" name="Rounded Rectangle 49"/>
          <p:cNvSpPr/>
          <p:nvPr/>
        </p:nvSpPr>
        <p:spPr>
          <a:xfrm>
            <a:off x="9743631" y="3154009"/>
            <a:ext cx="957839" cy="306467"/>
          </a:xfrm>
          <a:prstGeom prst="roundRect">
            <a:avLst/>
          </a:prstGeom>
        </p:spPr>
        <p:style>
          <a:lnRef idx="2">
            <a:schemeClr val="accent5"/>
          </a:lnRef>
          <a:fillRef idx="1">
            <a:schemeClr val="lt1"/>
          </a:fillRef>
          <a:effectRef idx="0">
            <a:schemeClr val="accent5"/>
          </a:effectRef>
          <a:fontRef idx="minor">
            <a:schemeClr val="dk1"/>
          </a:fontRef>
        </p:style>
        <p:txBody>
          <a:bodyPr wrap="none" lIns="0" tIns="0" rIns="0" bIns="0">
            <a:spAutoFit/>
          </a:bodyPr>
          <a:lstStyle/>
          <a:p>
            <a:pPr algn="ctr"/>
            <a:r>
              <a:rPr lang="en-US" dirty="0" smtClean="0">
                <a:solidFill>
                  <a:srgbClr val="008000"/>
                </a:solidFill>
              </a:rPr>
              <a:t>very likely</a:t>
            </a:r>
            <a:endParaRPr lang="en-US" dirty="0">
              <a:solidFill>
                <a:srgbClr val="008000"/>
              </a:solidFill>
            </a:endParaRPr>
          </a:p>
        </p:txBody>
      </p:sp>
      <p:sp>
        <p:nvSpPr>
          <p:cNvPr id="51" name="Rounded Rectangle 50"/>
          <p:cNvSpPr/>
          <p:nvPr/>
        </p:nvSpPr>
        <p:spPr>
          <a:xfrm>
            <a:off x="5825810" y="1536004"/>
            <a:ext cx="1365444" cy="306467"/>
          </a:xfrm>
          <a:prstGeom prst="roundRect">
            <a:avLst/>
          </a:prstGeom>
        </p:spPr>
        <p:style>
          <a:lnRef idx="2">
            <a:schemeClr val="accent5"/>
          </a:lnRef>
          <a:fillRef idx="1">
            <a:schemeClr val="lt1"/>
          </a:fillRef>
          <a:effectRef idx="0">
            <a:schemeClr val="accent5"/>
          </a:effectRef>
          <a:fontRef idx="minor">
            <a:schemeClr val="dk1"/>
          </a:fontRef>
        </p:style>
        <p:txBody>
          <a:bodyPr wrap="none" lIns="0" tIns="0" rIns="0" bIns="0">
            <a:spAutoFit/>
          </a:bodyPr>
          <a:lstStyle/>
          <a:p>
            <a:r>
              <a:rPr lang="en-US" dirty="0">
                <a:solidFill>
                  <a:srgbClr val="008000"/>
                </a:solidFill>
              </a:rPr>
              <a:t>a</a:t>
            </a:r>
            <a:r>
              <a:rPr lang="en-US" dirty="0" smtClean="0">
                <a:solidFill>
                  <a:srgbClr val="008000"/>
                </a:solidFill>
              </a:rPr>
              <a:t>lmost certain</a:t>
            </a:r>
            <a:endParaRPr lang="en-US" dirty="0">
              <a:solidFill>
                <a:srgbClr val="008000"/>
              </a:solidFill>
            </a:endParaRPr>
          </a:p>
        </p:txBody>
      </p:sp>
      <p:sp>
        <p:nvSpPr>
          <p:cNvPr id="52" name="Rounded Rectangle 51"/>
          <p:cNvSpPr/>
          <p:nvPr/>
        </p:nvSpPr>
        <p:spPr>
          <a:xfrm>
            <a:off x="6022379" y="3143293"/>
            <a:ext cx="957839" cy="306467"/>
          </a:xfrm>
          <a:prstGeom prst="roundRect">
            <a:avLst/>
          </a:prstGeom>
        </p:spPr>
        <p:style>
          <a:lnRef idx="2">
            <a:schemeClr val="accent5"/>
          </a:lnRef>
          <a:fillRef idx="1">
            <a:schemeClr val="lt1"/>
          </a:fillRef>
          <a:effectRef idx="0">
            <a:schemeClr val="accent5"/>
          </a:effectRef>
          <a:fontRef idx="minor">
            <a:schemeClr val="dk1"/>
          </a:fontRef>
        </p:style>
        <p:txBody>
          <a:bodyPr wrap="none" lIns="0" tIns="0" rIns="0" bIns="0">
            <a:spAutoFit/>
          </a:bodyPr>
          <a:lstStyle/>
          <a:p>
            <a:pPr algn="ctr"/>
            <a:r>
              <a:rPr lang="en-US" dirty="0">
                <a:solidFill>
                  <a:srgbClr val="008000"/>
                </a:solidFill>
              </a:rPr>
              <a:t>very likely</a:t>
            </a:r>
          </a:p>
        </p:txBody>
      </p:sp>
      <p:sp>
        <p:nvSpPr>
          <p:cNvPr id="53" name="Rounded Rectangle 52"/>
          <p:cNvSpPr/>
          <p:nvPr/>
        </p:nvSpPr>
        <p:spPr>
          <a:xfrm>
            <a:off x="1905217" y="3180168"/>
            <a:ext cx="1365444" cy="306467"/>
          </a:xfrm>
          <a:prstGeom prst="roundRect">
            <a:avLst/>
          </a:prstGeom>
        </p:spPr>
        <p:style>
          <a:lnRef idx="2">
            <a:schemeClr val="accent5"/>
          </a:lnRef>
          <a:fillRef idx="1">
            <a:schemeClr val="lt1"/>
          </a:fillRef>
          <a:effectRef idx="0">
            <a:schemeClr val="accent5"/>
          </a:effectRef>
          <a:fontRef idx="minor">
            <a:schemeClr val="dk1"/>
          </a:fontRef>
        </p:style>
        <p:txBody>
          <a:bodyPr wrap="none" lIns="0" tIns="0" rIns="0" bIns="0">
            <a:spAutoFit/>
          </a:bodyPr>
          <a:lstStyle/>
          <a:p>
            <a:r>
              <a:rPr lang="en-US" dirty="0">
                <a:solidFill>
                  <a:srgbClr val="008000"/>
                </a:solidFill>
              </a:rPr>
              <a:t>a</a:t>
            </a:r>
            <a:r>
              <a:rPr lang="en-US" dirty="0" smtClean="0">
                <a:solidFill>
                  <a:srgbClr val="008000"/>
                </a:solidFill>
              </a:rPr>
              <a:t>lmost certain</a:t>
            </a:r>
            <a:endParaRPr lang="en-US" dirty="0">
              <a:solidFill>
                <a:srgbClr val="008000"/>
              </a:solidFill>
            </a:endParaRPr>
          </a:p>
        </p:txBody>
      </p:sp>
      <p:sp>
        <p:nvSpPr>
          <p:cNvPr id="54" name="Rounded Rectangle 53"/>
          <p:cNvSpPr/>
          <p:nvPr/>
        </p:nvSpPr>
        <p:spPr>
          <a:xfrm>
            <a:off x="7590810" y="98992"/>
            <a:ext cx="1365444" cy="306467"/>
          </a:xfrm>
          <a:prstGeom prst="roundRect">
            <a:avLst/>
          </a:prstGeom>
          <a:ln>
            <a:solidFill>
              <a:srgbClr val="3E8853"/>
            </a:solidFill>
          </a:ln>
        </p:spPr>
        <p:style>
          <a:lnRef idx="2">
            <a:schemeClr val="accent5"/>
          </a:lnRef>
          <a:fillRef idx="1">
            <a:schemeClr val="lt1"/>
          </a:fillRef>
          <a:effectRef idx="0">
            <a:schemeClr val="accent5"/>
          </a:effectRef>
          <a:fontRef idx="minor">
            <a:schemeClr val="dk1"/>
          </a:fontRef>
        </p:style>
        <p:txBody>
          <a:bodyPr wrap="none" lIns="0" tIns="0" rIns="0" bIns="0">
            <a:spAutoFit/>
          </a:bodyPr>
          <a:lstStyle/>
          <a:p>
            <a:r>
              <a:rPr lang="en-US" dirty="0">
                <a:solidFill>
                  <a:srgbClr val="008000"/>
                </a:solidFill>
              </a:rPr>
              <a:t>a</a:t>
            </a:r>
            <a:r>
              <a:rPr lang="en-US" dirty="0" smtClean="0">
                <a:solidFill>
                  <a:srgbClr val="008000"/>
                </a:solidFill>
              </a:rPr>
              <a:t>lmost certain</a:t>
            </a:r>
            <a:endParaRPr lang="en-US" dirty="0">
              <a:solidFill>
                <a:srgbClr val="008000"/>
              </a:solidFill>
            </a:endParaRPr>
          </a:p>
        </p:txBody>
      </p:sp>
      <p:sp>
        <p:nvSpPr>
          <p:cNvPr id="55" name="Rounded Rectangle 54"/>
          <p:cNvSpPr/>
          <p:nvPr/>
        </p:nvSpPr>
        <p:spPr>
          <a:xfrm>
            <a:off x="9451775" y="1536004"/>
            <a:ext cx="1365444" cy="306467"/>
          </a:xfrm>
          <a:prstGeom prst="roundRect">
            <a:avLst/>
          </a:prstGeom>
        </p:spPr>
        <p:style>
          <a:lnRef idx="2">
            <a:schemeClr val="accent5"/>
          </a:lnRef>
          <a:fillRef idx="1">
            <a:schemeClr val="lt1"/>
          </a:fillRef>
          <a:effectRef idx="0">
            <a:schemeClr val="accent5"/>
          </a:effectRef>
          <a:fontRef idx="minor">
            <a:schemeClr val="dk1"/>
          </a:fontRef>
        </p:style>
        <p:txBody>
          <a:bodyPr wrap="none" lIns="0" tIns="0" rIns="0" bIns="0">
            <a:spAutoFit/>
          </a:bodyPr>
          <a:lstStyle/>
          <a:p>
            <a:r>
              <a:rPr lang="en-US" dirty="0">
                <a:solidFill>
                  <a:srgbClr val="008000"/>
                </a:solidFill>
              </a:rPr>
              <a:t>a</a:t>
            </a:r>
            <a:r>
              <a:rPr lang="en-US" dirty="0" smtClean="0">
                <a:solidFill>
                  <a:srgbClr val="008000"/>
                </a:solidFill>
              </a:rPr>
              <a:t>lmost certain</a:t>
            </a:r>
            <a:endParaRPr lang="en-US" dirty="0">
              <a:solidFill>
                <a:srgbClr val="008000"/>
              </a:solidFill>
            </a:endParaRPr>
          </a:p>
        </p:txBody>
      </p:sp>
      <p:sp>
        <p:nvSpPr>
          <p:cNvPr id="47" name="Rounded Rectangular Callout 46"/>
          <p:cNvSpPr/>
          <p:nvPr/>
        </p:nvSpPr>
        <p:spPr>
          <a:xfrm>
            <a:off x="3630877" y="465796"/>
            <a:ext cx="2593042" cy="612934"/>
          </a:xfrm>
          <a:prstGeom prst="wedgeRoundRectCallout">
            <a:avLst>
              <a:gd name="adj1" fmla="val 55756"/>
              <a:gd name="adj2" fmla="val -27167"/>
              <a:gd name="adj3" fmla="val 16667"/>
            </a:avLst>
          </a:prstGeom>
          <a:solidFill>
            <a:sysClr val="window" lastClr="FFFFFF"/>
          </a:solidFill>
          <a:ln w="12700" cap="flat" cmpd="sng" algn="ctr">
            <a:solidFill>
              <a:srgbClr val="008000"/>
            </a:solidFill>
            <a:prstDash val="solid"/>
          </a:ln>
          <a:effectLst/>
        </p:spPr>
        <p:txBody>
          <a:bodyPr wrap="square" lIns="0" tIns="0" rIns="0" bIns="0" rtlCol="0" anchor="ctr">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200"/>
              </a:spcAft>
              <a:buClrTx/>
              <a:buSzTx/>
              <a:buFontTx/>
              <a:buNone/>
              <a:tabLst/>
              <a:defRPr/>
            </a:pPr>
            <a:r>
              <a:rPr kumimoji="0" lang="en-US" sz="1800" b="0" i="0" u="none" strike="noStrike" kern="1200" cap="none" spc="0" normalizeH="0" baseline="0" noProof="0" dirty="0" smtClean="0">
                <a:ln>
                  <a:noFill/>
                </a:ln>
                <a:solidFill>
                  <a:srgbClr val="008000"/>
                </a:solidFill>
                <a:effectLst/>
                <a:uLnTx/>
                <a:uFillTx/>
                <a:latin typeface="Arial Narrow" panose="020B0606020202030204" pitchFamily="34" charset="0"/>
                <a:ea typeface="+mn-ea"/>
                <a:cs typeface="Arial"/>
              </a:rPr>
              <a:t>What is the evidence-based probability of this hypothesis?</a:t>
            </a:r>
            <a:endParaRPr kumimoji="0" lang="en-US" sz="1800" b="0" i="1" u="none" strike="noStrike" kern="1200" cap="none" spc="0" normalizeH="0" baseline="0" noProof="0" dirty="0">
              <a:ln>
                <a:noFill/>
              </a:ln>
              <a:solidFill>
                <a:srgbClr val="008000"/>
              </a:solidFill>
              <a:effectLst/>
              <a:uLnTx/>
              <a:uFillTx/>
              <a:latin typeface="Arial Narrow" panose="020B0606020202030204" pitchFamily="34" charset="0"/>
              <a:ea typeface="+mn-ea"/>
              <a:cs typeface="Arial"/>
            </a:endParaRPr>
          </a:p>
        </p:txBody>
      </p:sp>
    </p:spTree>
    <p:extLst>
      <p:ext uri="{BB962C8B-B14F-4D97-AF65-F5344CB8AC3E}">
        <p14:creationId xmlns:p14="http://schemas.microsoft.com/office/powerpoint/2010/main" val="411332628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animBg="1"/>
      <p:bldP spid="5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1331167" y="1561321"/>
            <a:ext cx="8285584" cy="3918859"/>
          </a:xfrm>
        </p:spPr>
        <p:txBody>
          <a:bodyPr>
            <a:normAutofit/>
          </a:bodyPr>
          <a:lstStyle/>
          <a:p>
            <a:pPr>
              <a:spcBef>
                <a:spcPts val="2400"/>
              </a:spcBef>
            </a:pPr>
            <a:r>
              <a:rPr lang="en-US" sz="2800" dirty="0" smtClean="0"/>
              <a:t>Project Objective and Approach</a:t>
            </a:r>
          </a:p>
          <a:p>
            <a:pPr>
              <a:spcBef>
                <a:spcPts val="2400"/>
              </a:spcBef>
            </a:pPr>
            <a:r>
              <a:rPr lang="en-US" sz="2800" dirty="0" smtClean="0"/>
              <a:t>Basis for </a:t>
            </a:r>
            <a:r>
              <a:rPr lang="en-US" sz="2800" dirty="0" err="1" smtClean="0"/>
              <a:t>sInvestigator</a:t>
            </a:r>
            <a:endParaRPr lang="en-US" sz="2800" dirty="0"/>
          </a:p>
          <a:p>
            <a:pPr>
              <a:spcBef>
                <a:spcPts val="2400"/>
              </a:spcBef>
            </a:pPr>
            <a:r>
              <a:rPr lang="en-US" sz="2800" dirty="0" smtClean="0"/>
              <a:t>Scientific Inquiry through Evidence-based Reasoning</a:t>
            </a:r>
          </a:p>
          <a:p>
            <a:pPr>
              <a:spcBef>
                <a:spcPts val="2400"/>
              </a:spcBef>
            </a:pPr>
            <a:r>
              <a:rPr lang="en-US" sz="2800" dirty="0"/>
              <a:t>Evidence-based </a:t>
            </a:r>
            <a:r>
              <a:rPr lang="en-US" sz="2800" dirty="0" smtClean="0"/>
              <a:t>Reasoning Everywhere</a:t>
            </a:r>
          </a:p>
          <a:p>
            <a:pPr>
              <a:spcBef>
                <a:spcPts val="2400"/>
              </a:spcBef>
            </a:pPr>
            <a:r>
              <a:rPr lang="en-US" sz="2800" dirty="0" smtClean="0"/>
              <a:t>Discussion</a:t>
            </a:r>
            <a:endParaRPr lang="en-US" sz="2800" dirty="0"/>
          </a:p>
        </p:txBody>
      </p:sp>
      <p:sp>
        <p:nvSpPr>
          <p:cNvPr id="4" name="Right Arrow 3"/>
          <p:cNvSpPr/>
          <p:nvPr/>
        </p:nvSpPr>
        <p:spPr>
          <a:xfrm>
            <a:off x="889519" y="3788219"/>
            <a:ext cx="441648" cy="298580"/>
          </a:xfrm>
          <a:prstGeom prst="rightArrow">
            <a:avLst/>
          </a:prstGeom>
          <a:solidFill>
            <a:srgbClr val="0080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423299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84094" y="-6820"/>
            <a:ext cx="11534587" cy="62606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400" dirty="0" smtClean="0"/>
              <a:t>Evidence-Based Reasoning in Medicine</a:t>
            </a:r>
            <a:endParaRPr lang="en-US" sz="3400" dirty="0"/>
          </a:p>
        </p:txBody>
      </p:sp>
      <p:cxnSp>
        <p:nvCxnSpPr>
          <p:cNvPr id="3" name="Straight Connector 2"/>
          <p:cNvCxnSpPr/>
          <p:nvPr/>
        </p:nvCxnSpPr>
        <p:spPr>
          <a:xfrm>
            <a:off x="612648" y="611322"/>
            <a:ext cx="10972800"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84094" y="4725102"/>
            <a:ext cx="11482370" cy="1200329"/>
          </a:xfrm>
          <a:prstGeom prst="rect">
            <a:avLst/>
          </a:prstGeom>
          <a:noFill/>
        </p:spPr>
        <p:txBody>
          <a:bodyPr wrap="square" rtlCol="0">
            <a:spAutoFit/>
          </a:bodyPr>
          <a:lstStyle/>
          <a:p>
            <a:pPr eaLnBrk="0" hangingPunct="0">
              <a:spcBef>
                <a:spcPts val="600"/>
              </a:spcBef>
            </a:pPr>
            <a:r>
              <a:rPr lang="en-GB" sz="2400" dirty="0">
                <a:solidFill>
                  <a:srgbClr val="000000"/>
                </a:solidFill>
              </a:rPr>
              <a:t>A doctor generates possible diagnoses (hypotheses) that would explain patient’s complaint. She then performs various medical tests that provide further evidence which is used in forming a final diagnosis for the patient.</a:t>
            </a:r>
            <a:endParaRPr lang="en-US" sz="2400" dirty="0">
              <a:solidFill>
                <a:srgbClr val="000000"/>
              </a:solidFill>
            </a:endParaRPr>
          </a:p>
        </p:txBody>
      </p:sp>
      <p:grpSp>
        <p:nvGrpSpPr>
          <p:cNvPr id="26" name="Group 25"/>
          <p:cNvGrpSpPr/>
          <p:nvPr/>
        </p:nvGrpSpPr>
        <p:grpSpPr>
          <a:xfrm>
            <a:off x="972187" y="1065422"/>
            <a:ext cx="10134101" cy="3219033"/>
            <a:chOff x="1131513" y="1666003"/>
            <a:chExt cx="10134101" cy="3219033"/>
          </a:xfrm>
        </p:grpSpPr>
        <p:sp>
          <p:nvSpPr>
            <p:cNvPr id="27" name="TextBox 320"/>
            <p:cNvSpPr txBox="1">
              <a:spLocks noChangeArrowheads="1"/>
            </p:cNvSpPr>
            <p:nvPr/>
          </p:nvSpPr>
          <p:spPr bwMode="auto">
            <a:xfrm>
              <a:off x="8522875" y="1666003"/>
              <a:ext cx="2742739" cy="338554"/>
            </a:xfrm>
            <a:prstGeom prst="rect">
              <a:avLst/>
            </a:prstGeom>
            <a:noFill/>
            <a:ln w="9525">
              <a:noFill/>
              <a:miter lim="800000"/>
              <a:headEnd/>
              <a:tailEnd/>
            </a:ln>
          </p:spPr>
          <p:txBody>
            <a:bodyPr wrap="none" lIns="0" tIns="0" rIns="0" bIns="0" anchor="ctr" anchorCtr="1">
              <a:spAutoFit/>
            </a:bodyPr>
            <a:lstStyle/>
            <a:p>
              <a:pPr lvl="0" algn="ctr" defTabSz="914400" fontAlgn="base">
                <a:spcBef>
                  <a:spcPct val="0"/>
                </a:spcBef>
                <a:spcAft>
                  <a:spcPct val="0"/>
                </a:spcAft>
                <a:defRPr/>
              </a:pPr>
              <a:r>
                <a:rPr lang="en-US" sz="2200" kern="0" dirty="0">
                  <a:solidFill>
                    <a:srgbClr val="008000"/>
                  </a:solidFill>
                  <a:cs typeface="Arial"/>
                </a:rPr>
                <a:t>Probabilities of illnesses</a:t>
              </a:r>
            </a:p>
          </p:txBody>
        </p:sp>
        <p:sp>
          <p:nvSpPr>
            <p:cNvPr id="28" name="AutoShape 8"/>
            <p:cNvSpPr>
              <a:spLocks noChangeArrowheads="1"/>
            </p:cNvSpPr>
            <p:nvPr/>
          </p:nvSpPr>
          <p:spPr bwMode="auto">
            <a:xfrm rot="18780000">
              <a:off x="8178543" y="2843916"/>
              <a:ext cx="1021048" cy="340519"/>
            </a:xfrm>
            <a:prstGeom prst="roundRect">
              <a:avLst>
                <a:gd name="adj" fmla="val 16667"/>
              </a:avLst>
            </a:prstGeom>
            <a:noFill/>
            <a:ln w="12700">
              <a:noFill/>
              <a:miter lim="800000"/>
              <a:headEnd/>
              <a:tailEnd/>
            </a:ln>
          </p:spPr>
          <p:txBody>
            <a:bodyPr wrap="none" lIns="0" tIns="0" rIns="0" bIns="0" anchor="ctr">
              <a:spAutoFit/>
            </a:bodyPr>
            <a:lstStyle/>
            <a:p>
              <a:pPr marL="0" marR="0" lvl="0" indent="0" algn="ctr" defTabSz="914400" rtl="0" eaLnBrk="1" fontAlgn="base" latinLnBrk="0" hangingPunct="1">
                <a:lnSpc>
                  <a:spcPct val="100000"/>
                </a:lnSpc>
                <a:spcBef>
                  <a:spcPct val="0"/>
                </a:spcBef>
                <a:spcAft>
                  <a:spcPts val="1200"/>
                </a:spcAft>
                <a:buClrTx/>
                <a:buSzTx/>
                <a:buFontTx/>
                <a:buNone/>
                <a:tabLst/>
                <a:defRPr/>
              </a:pPr>
              <a:r>
                <a:rPr kumimoji="0" lang="en-US" sz="2000" b="0" i="0" u="none" strike="noStrike" kern="0" cap="none" spc="0" normalizeH="0" baseline="0" noProof="0" dirty="0">
                  <a:ln>
                    <a:noFill/>
                  </a:ln>
                  <a:solidFill>
                    <a:srgbClr val="008000"/>
                  </a:solidFill>
                  <a:effectLst/>
                  <a:uLnTx/>
                  <a:uFillTx/>
                  <a:latin typeface="Calibri"/>
                  <a:ea typeface="+mn-ea"/>
                  <a:cs typeface="Arial"/>
                </a:rPr>
                <a:t>Multi-INT</a:t>
              </a:r>
            </a:p>
          </p:txBody>
        </p:sp>
        <p:cxnSp>
          <p:nvCxnSpPr>
            <p:cNvPr id="29" name="Straight Arrow Connector 28"/>
            <p:cNvCxnSpPr/>
            <p:nvPr/>
          </p:nvCxnSpPr>
          <p:spPr bwMode="auto">
            <a:xfrm flipH="1">
              <a:off x="8005376" y="2036617"/>
              <a:ext cx="2299875" cy="2437946"/>
            </a:xfrm>
            <a:prstGeom prst="straightConnector1">
              <a:avLst/>
            </a:prstGeom>
            <a:noFill/>
            <a:ln w="38100" cap="flat" cmpd="sng" algn="ctr">
              <a:solidFill>
                <a:srgbClr val="008000"/>
              </a:solidFill>
              <a:prstDash val="solid"/>
              <a:headEnd type="triangle" w="lg" len="lg"/>
              <a:tailEnd type="none" w="med" len="med"/>
            </a:ln>
            <a:effectLst/>
          </p:spPr>
        </p:cxnSp>
        <p:cxnSp>
          <p:nvCxnSpPr>
            <p:cNvPr id="30" name="Straight Arrow Connector 29"/>
            <p:cNvCxnSpPr/>
            <p:nvPr/>
          </p:nvCxnSpPr>
          <p:spPr bwMode="auto">
            <a:xfrm flipH="1">
              <a:off x="7139215" y="2033385"/>
              <a:ext cx="2233766" cy="2451531"/>
            </a:xfrm>
            <a:prstGeom prst="straightConnector1">
              <a:avLst/>
            </a:prstGeom>
            <a:noFill/>
            <a:ln w="38100" cap="flat" cmpd="sng" algn="ctr">
              <a:solidFill>
                <a:srgbClr val="008000"/>
              </a:solidFill>
              <a:prstDash val="solid"/>
              <a:headEnd type="triangle" w="lg" len="lg"/>
              <a:tailEnd type="none" w="med" len="med"/>
            </a:ln>
            <a:effectLst/>
          </p:spPr>
        </p:cxnSp>
        <p:cxnSp>
          <p:nvCxnSpPr>
            <p:cNvPr id="31" name="Straight Arrow Connector 30"/>
            <p:cNvCxnSpPr/>
            <p:nvPr/>
          </p:nvCxnSpPr>
          <p:spPr bwMode="auto">
            <a:xfrm flipH="1">
              <a:off x="7575482" y="2036617"/>
              <a:ext cx="2277353" cy="2430353"/>
            </a:xfrm>
            <a:prstGeom prst="straightConnector1">
              <a:avLst/>
            </a:prstGeom>
            <a:noFill/>
            <a:ln w="38100" cap="flat" cmpd="sng" algn="ctr">
              <a:solidFill>
                <a:srgbClr val="008000"/>
              </a:solidFill>
              <a:prstDash val="solid"/>
              <a:headEnd type="triangle" w="lg" len="lg"/>
              <a:tailEnd type="none" w="med" len="med"/>
            </a:ln>
            <a:effectLst/>
          </p:spPr>
        </p:cxnSp>
        <p:sp>
          <p:nvSpPr>
            <p:cNvPr id="32" name="AutoShape 8"/>
            <p:cNvSpPr>
              <a:spLocks noChangeArrowheads="1"/>
            </p:cNvSpPr>
            <p:nvPr/>
          </p:nvSpPr>
          <p:spPr bwMode="auto">
            <a:xfrm rot="18840000">
              <a:off x="8679502" y="2982675"/>
              <a:ext cx="673887" cy="340519"/>
            </a:xfrm>
            <a:prstGeom prst="roundRect">
              <a:avLst>
                <a:gd name="adj" fmla="val 16667"/>
              </a:avLst>
            </a:prstGeom>
            <a:noFill/>
            <a:ln w="12700">
              <a:noFill/>
              <a:miter lim="800000"/>
              <a:headEnd/>
              <a:tailEnd/>
            </a:ln>
          </p:spPr>
          <p:txBody>
            <a:bodyPr wrap="none" lIns="0" tIns="0" rIns="0" bIns="0" anchor="ctr">
              <a:spAutoFit/>
            </a:bodyPr>
            <a:lstStyle/>
            <a:p>
              <a:pPr marL="0" marR="0" lvl="0" indent="0" algn="ctr" defTabSz="914400" rtl="0" eaLnBrk="1" fontAlgn="base" latinLnBrk="0" hangingPunct="1">
                <a:lnSpc>
                  <a:spcPct val="100000"/>
                </a:lnSpc>
                <a:spcBef>
                  <a:spcPct val="0"/>
                </a:spcBef>
                <a:spcAft>
                  <a:spcPts val="1200"/>
                </a:spcAft>
                <a:buClrTx/>
                <a:buSzTx/>
                <a:buFontTx/>
                <a:buNone/>
                <a:tabLst/>
                <a:defRPr/>
              </a:pPr>
              <a:r>
                <a:rPr kumimoji="0" lang="en-US" sz="2000" b="0" i="0" u="none" strike="noStrike" kern="0" cap="none" spc="0" normalizeH="0" baseline="0" noProof="0" dirty="0">
                  <a:ln>
                    <a:noFill/>
                  </a:ln>
                  <a:solidFill>
                    <a:srgbClr val="008000"/>
                  </a:solidFill>
                  <a:effectLst/>
                  <a:uLnTx/>
                  <a:uFillTx/>
                  <a:latin typeface="Calibri"/>
                  <a:ea typeface="+mn-ea"/>
                  <a:cs typeface="Arial"/>
                </a:rPr>
                <a:t>fusion</a:t>
              </a:r>
            </a:p>
          </p:txBody>
        </p:sp>
        <p:sp>
          <p:nvSpPr>
            <p:cNvPr id="33" name="Rectangle 171"/>
            <p:cNvSpPr>
              <a:spLocks noChangeArrowheads="1"/>
            </p:cNvSpPr>
            <p:nvPr/>
          </p:nvSpPr>
          <p:spPr bwMode="auto">
            <a:xfrm>
              <a:off x="6924599" y="4546482"/>
              <a:ext cx="1314462" cy="338554"/>
            </a:xfrm>
            <a:prstGeom prst="rect">
              <a:avLst/>
            </a:prstGeom>
            <a:noFill/>
            <a:ln w="9525">
              <a:noFill/>
              <a:miter lim="800000"/>
              <a:headEnd/>
              <a:tailEnd/>
            </a:ln>
          </p:spPr>
          <p:txBody>
            <a:bodyPr wrap="none" lIns="0" tIns="0" rIns="0" bIns="0" anchor="ctr" anchorCtr="1">
              <a:spAutoFit/>
            </a:bodyPr>
            <a:lstStyle/>
            <a:p>
              <a:pPr lvl="0" algn="ctr" defTabSz="914400" fontAlgn="base">
                <a:spcBef>
                  <a:spcPct val="0"/>
                </a:spcBef>
                <a:spcAft>
                  <a:spcPct val="0"/>
                </a:spcAft>
                <a:defRPr/>
              </a:pPr>
              <a:r>
                <a:rPr lang="en-US" sz="2200" kern="0" dirty="0">
                  <a:solidFill>
                    <a:srgbClr val="0000FF"/>
                  </a:solidFill>
                  <a:cs typeface="Arial"/>
                </a:rPr>
                <a:t>Test results</a:t>
              </a:r>
            </a:p>
          </p:txBody>
        </p:sp>
        <p:cxnSp>
          <p:nvCxnSpPr>
            <p:cNvPr id="34" name="Straight Arrow Connector 33"/>
            <p:cNvCxnSpPr/>
            <p:nvPr/>
          </p:nvCxnSpPr>
          <p:spPr bwMode="auto">
            <a:xfrm rot="20700000">
              <a:off x="4907073" y="1743578"/>
              <a:ext cx="2359011" cy="3078160"/>
            </a:xfrm>
            <a:prstGeom prst="straightConnector1">
              <a:avLst/>
            </a:prstGeom>
            <a:noFill/>
            <a:ln w="38100" cap="flat" cmpd="sng" algn="ctr">
              <a:solidFill>
                <a:srgbClr val="0000FF"/>
              </a:solidFill>
              <a:prstDash val="solid"/>
              <a:headEnd type="none" w="lg" len="lg"/>
              <a:tailEnd type="triangle" w="lg" len="lg"/>
            </a:ln>
            <a:effectLst/>
          </p:spPr>
        </p:cxnSp>
        <p:cxnSp>
          <p:nvCxnSpPr>
            <p:cNvPr id="35" name="Straight Arrow Connector 34"/>
            <p:cNvCxnSpPr/>
            <p:nvPr/>
          </p:nvCxnSpPr>
          <p:spPr bwMode="auto">
            <a:xfrm rot="20700000">
              <a:off x="4434532" y="1797378"/>
              <a:ext cx="2380983" cy="3028510"/>
            </a:xfrm>
            <a:prstGeom prst="straightConnector1">
              <a:avLst/>
            </a:prstGeom>
            <a:noFill/>
            <a:ln w="38100" cap="flat" cmpd="sng" algn="ctr">
              <a:solidFill>
                <a:srgbClr val="0000FF"/>
              </a:solidFill>
              <a:prstDash val="solid"/>
              <a:headEnd type="none" w="lg" len="lg"/>
              <a:tailEnd type="triangle" w="lg" len="lg"/>
            </a:ln>
            <a:effectLst/>
          </p:spPr>
        </p:cxnSp>
        <p:cxnSp>
          <p:nvCxnSpPr>
            <p:cNvPr id="36" name="Straight Arrow Connector 35"/>
            <p:cNvCxnSpPr/>
            <p:nvPr/>
          </p:nvCxnSpPr>
          <p:spPr bwMode="auto">
            <a:xfrm rot="20700000">
              <a:off x="5368935" y="1735958"/>
              <a:ext cx="2346358" cy="3067070"/>
            </a:xfrm>
            <a:prstGeom prst="straightConnector1">
              <a:avLst/>
            </a:prstGeom>
            <a:noFill/>
            <a:ln w="38100" cap="flat" cmpd="sng" algn="ctr">
              <a:solidFill>
                <a:srgbClr val="0000FF"/>
              </a:solidFill>
              <a:prstDash val="solid"/>
              <a:headEnd type="none" w="lg" len="lg"/>
              <a:tailEnd type="triangle" w="lg" len="lg"/>
            </a:ln>
            <a:effectLst/>
          </p:spPr>
        </p:cxnSp>
        <p:sp>
          <p:nvSpPr>
            <p:cNvPr id="37" name="Rectangle 36"/>
            <p:cNvSpPr/>
            <p:nvPr/>
          </p:nvSpPr>
          <p:spPr>
            <a:xfrm rot="2280000">
              <a:off x="5159583" y="3123660"/>
              <a:ext cx="2216731" cy="256480"/>
            </a:xfrm>
            <a:prstGeom prst="rect">
              <a:avLst/>
            </a:prstGeom>
          </p:spPr>
          <p:txBody>
            <a:bodyPr wrap="square" lIns="0" tIns="0" rIns="0" bIns="0">
              <a:spAutoFit/>
            </a:bodyPr>
            <a:lstStyle/>
            <a:p>
              <a:pPr marL="0" marR="0" lvl="0" indent="0" algn="ctr" defTabSz="914400" rtl="0" eaLnBrk="1" fontAlgn="base" latinLnBrk="0" hangingPunct="1">
                <a:lnSpc>
                  <a:spcPts val="2000"/>
                </a:lnSpc>
                <a:spcBef>
                  <a:spcPct val="0"/>
                </a:spcBef>
                <a:spcAft>
                  <a:spcPts val="1200"/>
                </a:spcAft>
                <a:buClrTx/>
                <a:buSzTx/>
                <a:buFontTx/>
                <a:buNone/>
                <a:tabLst/>
                <a:defRPr/>
              </a:pPr>
              <a:r>
                <a:rPr kumimoji="0" lang="en-US" sz="2000" b="0" i="0" u="none" strike="noStrike" kern="0" cap="none" spc="0" normalizeH="0" baseline="0" noProof="0" dirty="0">
                  <a:ln>
                    <a:noFill/>
                  </a:ln>
                  <a:solidFill>
                    <a:srgbClr val="0000FF"/>
                  </a:solidFill>
                  <a:effectLst/>
                  <a:uLnTx/>
                  <a:uFillTx/>
                  <a:latin typeface="Calibri"/>
                  <a:ea typeface="+mn-ea"/>
                  <a:cs typeface="Arial"/>
                </a:rPr>
                <a:t>Hypothesis-driven </a:t>
              </a:r>
            </a:p>
          </p:txBody>
        </p:sp>
        <p:sp>
          <p:nvSpPr>
            <p:cNvPr id="38" name="Rectangle 37"/>
            <p:cNvSpPr/>
            <p:nvPr/>
          </p:nvSpPr>
          <p:spPr>
            <a:xfrm rot="2225990">
              <a:off x="4978862" y="3375487"/>
              <a:ext cx="2249464" cy="256480"/>
            </a:xfrm>
            <a:prstGeom prst="rect">
              <a:avLst/>
            </a:prstGeom>
          </p:spPr>
          <p:txBody>
            <a:bodyPr wrap="square" lIns="0" tIns="0" rIns="0" bIns="0">
              <a:spAutoFit/>
            </a:bodyPr>
            <a:lstStyle/>
            <a:p>
              <a:pPr marL="0" marR="0" lvl="0" indent="0" algn="ctr" defTabSz="914400" rtl="0" eaLnBrk="1" fontAlgn="base" latinLnBrk="0" hangingPunct="1">
                <a:lnSpc>
                  <a:spcPts val="2000"/>
                </a:lnSpc>
                <a:spcBef>
                  <a:spcPct val="0"/>
                </a:spcBef>
                <a:spcAft>
                  <a:spcPts val="1200"/>
                </a:spcAft>
                <a:buClrTx/>
                <a:buSzTx/>
                <a:buFontTx/>
                <a:buNone/>
                <a:tabLst/>
                <a:defRPr/>
              </a:pPr>
              <a:r>
                <a:rPr kumimoji="0" lang="en-US" sz="2000" b="0" i="0" u="none" strike="noStrike" kern="0" cap="none" spc="0" normalizeH="0" baseline="0" noProof="0" dirty="0">
                  <a:ln>
                    <a:noFill/>
                  </a:ln>
                  <a:solidFill>
                    <a:srgbClr val="0000FF"/>
                  </a:solidFill>
                  <a:effectLst/>
                  <a:uLnTx/>
                  <a:uFillTx/>
                  <a:latin typeface="Calibri"/>
                  <a:ea typeface="+mn-ea"/>
                  <a:cs typeface="Arial"/>
                </a:rPr>
                <a:t>evidence discovery</a:t>
              </a:r>
            </a:p>
          </p:txBody>
        </p:sp>
        <p:sp>
          <p:nvSpPr>
            <p:cNvPr id="39" name="TextBox 320"/>
            <p:cNvSpPr txBox="1">
              <a:spLocks noChangeArrowheads="1"/>
            </p:cNvSpPr>
            <p:nvPr/>
          </p:nvSpPr>
          <p:spPr bwMode="auto">
            <a:xfrm>
              <a:off x="3562529" y="1666003"/>
              <a:ext cx="1950855" cy="338554"/>
            </a:xfrm>
            <a:prstGeom prst="rect">
              <a:avLst/>
            </a:prstGeom>
            <a:noFill/>
            <a:ln w="9525">
              <a:noFill/>
              <a:miter lim="800000"/>
              <a:headEnd/>
              <a:tailEnd/>
            </a:ln>
          </p:spPr>
          <p:txBody>
            <a:bodyPr wrap="none" lIns="0" tIns="0" rIns="0" bIns="0" anchor="ctr" anchorCtr="1">
              <a:spAutoFit/>
            </a:bodyPr>
            <a:lstStyle/>
            <a:p>
              <a:pPr lvl="0" algn="ctr" defTabSz="914400" fontAlgn="base">
                <a:spcBef>
                  <a:spcPct val="0"/>
                </a:spcBef>
                <a:spcAft>
                  <a:spcPct val="0"/>
                </a:spcAft>
                <a:defRPr/>
              </a:pPr>
              <a:r>
                <a:rPr lang="en-US" sz="2200" kern="0" dirty="0">
                  <a:solidFill>
                    <a:srgbClr val="FF0000"/>
                  </a:solidFill>
                  <a:cs typeface="Arial"/>
                </a:rPr>
                <a:t>Possible illnesses</a:t>
              </a:r>
            </a:p>
          </p:txBody>
        </p:sp>
        <p:sp>
          <p:nvSpPr>
            <p:cNvPr id="40" name="Rectangle 171"/>
            <p:cNvSpPr>
              <a:spLocks noChangeArrowheads="1"/>
            </p:cNvSpPr>
            <p:nvPr/>
          </p:nvSpPr>
          <p:spPr bwMode="auto">
            <a:xfrm>
              <a:off x="1131513" y="4546482"/>
              <a:ext cx="2388474" cy="338554"/>
            </a:xfrm>
            <a:prstGeom prst="rect">
              <a:avLst/>
            </a:prstGeom>
            <a:noFill/>
            <a:ln w="9525">
              <a:noFill/>
              <a:miter lim="800000"/>
              <a:headEnd/>
              <a:tailEnd/>
            </a:ln>
          </p:spPr>
          <p:txBody>
            <a:bodyPr wrap="none" lIns="0" tIns="0" rIns="0" bIns="0" anchor="ctr" anchorCtr="1">
              <a:spAutoFit/>
            </a:bodyPr>
            <a:lstStyle/>
            <a:p>
              <a:pPr lvl="0" algn="ctr" defTabSz="914400" fontAlgn="base">
                <a:spcBef>
                  <a:spcPct val="0"/>
                </a:spcBef>
                <a:spcAft>
                  <a:spcPct val="0"/>
                </a:spcAft>
                <a:defRPr/>
              </a:pPr>
              <a:r>
                <a:rPr lang="en-US" sz="2200" kern="0" dirty="0">
                  <a:solidFill>
                    <a:srgbClr val="008000"/>
                  </a:solidFill>
                  <a:cs typeface="Arial"/>
                </a:rPr>
                <a:t>Patient’s complaints </a:t>
              </a:r>
            </a:p>
          </p:txBody>
        </p:sp>
        <p:cxnSp>
          <p:nvCxnSpPr>
            <p:cNvPr id="41" name="Straight Arrow Connector 40"/>
            <p:cNvCxnSpPr/>
            <p:nvPr/>
          </p:nvCxnSpPr>
          <p:spPr bwMode="auto">
            <a:xfrm rot="840000" flipV="1">
              <a:off x="3112192" y="1815230"/>
              <a:ext cx="1635294" cy="2926080"/>
            </a:xfrm>
            <a:prstGeom prst="straightConnector1">
              <a:avLst/>
            </a:prstGeom>
            <a:ln w="38100">
              <a:solidFill>
                <a:srgbClr val="FF0000"/>
              </a:solidFill>
              <a:tailEnd type="triangle" w="lg" len="lg"/>
            </a:ln>
          </p:spPr>
          <p:style>
            <a:lnRef idx="2">
              <a:schemeClr val="accent6"/>
            </a:lnRef>
            <a:fillRef idx="0">
              <a:schemeClr val="accent6"/>
            </a:fillRef>
            <a:effectRef idx="1">
              <a:schemeClr val="accent6"/>
            </a:effectRef>
            <a:fontRef idx="minor">
              <a:schemeClr val="tx1"/>
            </a:fontRef>
          </p:style>
        </p:cxnSp>
        <p:cxnSp>
          <p:nvCxnSpPr>
            <p:cNvPr id="42" name="Straight Arrow Connector 41"/>
            <p:cNvCxnSpPr/>
            <p:nvPr/>
          </p:nvCxnSpPr>
          <p:spPr bwMode="auto">
            <a:xfrm flipV="1">
              <a:off x="2294084" y="2098964"/>
              <a:ext cx="2281350" cy="2425475"/>
            </a:xfrm>
            <a:prstGeom prst="straightConnector1">
              <a:avLst/>
            </a:prstGeom>
            <a:ln w="38100">
              <a:solidFill>
                <a:srgbClr val="FF0000"/>
              </a:solidFill>
              <a:tailEnd type="triangle" w="lg" len="lg"/>
            </a:ln>
          </p:spPr>
          <p:style>
            <a:lnRef idx="2">
              <a:schemeClr val="accent6"/>
            </a:lnRef>
            <a:fillRef idx="0">
              <a:schemeClr val="accent6"/>
            </a:fillRef>
            <a:effectRef idx="1">
              <a:schemeClr val="accent6"/>
            </a:effectRef>
            <a:fontRef idx="minor">
              <a:schemeClr val="tx1"/>
            </a:fontRef>
          </p:style>
        </p:cxnSp>
        <p:sp>
          <p:nvSpPr>
            <p:cNvPr id="43" name="Rectangle 42"/>
            <p:cNvSpPr/>
            <p:nvPr/>
          </p:nvSpPr>
          <p:spPr>
            <a:xfrm rot="18840000">
              <a:off x="2614783" y="3154367"/>
              <a:ext cx="1224694" cy="256480"/>
            </a:xfrm>
            <a:prstGeom prst="rect">
              <a:avLst/>
            </a:prstGeom>
          </p:spPr>
          <p:txBody>
            <a:bodyPr wrap="none" lIns="0" tIns="0" rIns="0" bIns="0">
              <a:spAutoFit/>
            </a:bodyPr>
            <a:lstStyle/>
            <a:p>
              <a:pPr marL="0" marR="0" lvl="0" indent="0" algn="ctr" defTabSz="914400" rtl="0" eaLnBrk="1" fontAlgn="base" latinLnBrk="0" hangingPunct="1">
                <a:lnSpc>
                  <a:spcPts val="2000"/>
                </a:lnSpc>
                <a:spcBef>
                  <a:spcPct val="0"/>
                </a:spcBef>
                <a:spcAft>
                  <a:spcPts val="120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a:ea typeface="+mn-ea"/>
                  <a:cs typeface="Arial"/>
                </a:rPr>
                <a:t>Hypotheses</a:t>
              </a:r>
            </a:p>
          </p:txBody>
        </p:sp>
        <p:sp>
          <p:nvSpPr>
            <p:cNvPr id="44" name="Rectangle 43"/>
            <p:cNvSpPr/>
            <p:nvPr/>
          </p:nvSpPr>
          <p:spPr>
            <a:xfrm rot="18840000">
              <a:off x="2903277" y="3382967"/>
              <a:ext cx="1197443" cy="256480"/>
            </a:xfrm>
            <a:prstGeom prst="rect">
              <a:avLst/>
            </a:prstGeom>
          </p:spPr>
          <p:txBody>
            <a:bodyPr wrap="none" lIns="0" tIns="0" rIns="0" bIns="0">
              <a:spAutoFit/>
            </a:bodyPr>
            <a:lstStyle/>
            <a:p>
              <a:pPr marL="0" marR="0" lvl="0" indent="0" algn="ctr" defTabSz="914400" rtl="0" eaLnBrk="1" fontAlgn="base" latinLnBrk="0" hangingPunct="1">
                <a:lnSpc>
                  <a:spcPts val="2000"/>
                </a:lnSpc>
                <a:spcBef>
                  <a:spcPct val="0"/>
                </a:spcBef>
                <a:spcAft>
                  <a:spcPts val="120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a:ea typeface="+mn-ea"/>
                  <a:cs typeface="Arial"/>
                </a:rPr>
                <a:t>generation </a:t>
              </a:r>
            </a:p>
          </p:txBody>
        </p:sp>
        <p:cxnSp>
          <p:nvCxnSpPr>
            <p:cNvPr id="45" name="Straight Arrow Connector 44"/>
            <p:cNvCxnSpPr/>
            <p:nvPr/>
          </p:nvCxnSpPr>
          <p:spPr bwMode="auto">
            <a:xfrm rot="900000" flipV="1">
              <a:off x="2216968" y="1851187"/>
              <a:ext cx="1554480" cy="2926080"/>
            </a:xfrm>
            <a:prstGeom prst="straightConnector1">
              <a:avLst/>
            </a:prstGeom>
            <a:ln w="38100">
              <a:solidFill>
                <a:srgbClr val="FF0000"/>
              </a:solidFill>
              <a:tailEnd type="triangle" w="lg" len="lg"/>
            </a:ln>
          </p:spPr>
          <p:style>
            <a:lnRef idx="2">
              <a:schemeClr val="accent6"/>
            </a:lnRef>
            <a:fillRef idx="0">
              <a:schemeClr val="accent6"/>
            </a:fillRef>
            <a:effectRef idx="1">
              <a:schemeClr val="accent6"/>
            </a:effectRef>
            <a:fontRef idx="minor">
              <a:schemeClr val="tx1"/>
            </a:fontRef>
          </p:style>
        </p:cxnSp>
      </p:grpSp>
    </p:spTree>
    <p:extLst>
      <p:ext uri="{BB962C8B-B14F-4D97-AF65-F5344CB8AC3E}">
        <p14:creationId xmlns:p14="http://schemas.microsoft.com/office/powerpoint/2010/main" val="408406995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1331167" y="1561321"/>
            <a:ext cx="8285584" cy="3918859"/>
          </a:xfrm>
        </p:spPr>
        <p:txBody>
          <a:bodyPr>
            <a:normAutofit/>
          </a:bodyPr>
          <a:lstStyle/>
          <a:p>
            <a:pPr>
              <a:spcBef>
                <a:spcPts val="2400"/>
              </a:spcBef>
            </a:pPr>
            <a:r>
              <a:rPr lang="en-US" sz="2800" dirty="0" smtClean="0"/>
              <a:t>Project Objective and Approach</a:t>
            </a:r>
          </a:p>
          <a:p>
            <a:pPr>
              <a:spcBef>
                <a:spcPts val="2400"/>
              </a:spcBef>
            </a:pPr>
            <a:r>
              <a:rPr lang="en-US" sz="2800" dirty="0" smtClean="0"/>
              <a:t>Basis for </a:t>
            </a:r>
            <a:r>
              <a:rPr lang="en-US" sz="2800" dirty="0" err="1" smtClean="0"/>
              <a:t>sInvestigator</a:t>
            </a:r>
            <a:endParaRPr lang="en-US" sz="2800" dirty="0"/>
          </a:p>
          <a:p>
            <a:pPr>
              <a:spcBef>
                <a:spcPts val="2400"/>
              </a:spcBef>
            </a:pPr>
            <a:r>
              <a:rPr lang="en-US" sz="2800" dirty="0" smtClean="0"/>
              <a:t>Scientific Inquiry through Evidence-based Reasoning</a:t>
            </a:r>
          </a:p>
          <a:p>
            <a:pPr>
              <a:spcBef>
                <a:spcPts val="2400"/>
              </a:spcBef>
            </a:pPr>
            <a:r>
              <a:rPr lang="en-US" sz="2800" dirty="0"/>
              <a:t>Evidence-based </a:t>
            </a:r>
            <a:r>
              <a:rPr lang="en-US" sz="2800" dirty="0" smtClean="0"/>
              <a:t>Reasoning Everywhere</a:t>
            </a:r>
          </a:p>
          <a:p>
            <a:pPr>
              <a:spcBef>
                <a:spcPts val="2400"/>
              </a:spcBef>
            </a:pPr>
            <a:r>
              <a:rPr lang="en-US" sz="2800" dirty="0" smtClean="0"/>
              <a:t>Discussion</a:t>
            </a:r>
            <a:endParaRPr lang="en-US" sz="2800" dirty="0"/>
          </a:p>
        </p:txBody>
      </p:sp>
      <p:sp>
        <p:nvSpPr>
          <p:cNvPr id="4" name="Right Arrow 3"/>
          <p:cNvSpPr/>
          <p:nvPr/>
        </p:nvSpPr>
        <p:spPr>
          <a:xfrm>
            <a:off x="889519" y="1629755"/>
            <a:ext cx="441648" cy="298580"/>
          </a:xfrm>
          <a:prstGeom prst="rightArrow">
            <a:avLst/>
          </a:prstGeom>
          <a:solidFill>
            <a:srgbClr val="0080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252491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84094" y="-6820"/>
            <a:ext cx="11534587" cy="62606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400" dirty="0" smtClean="0"/>
              <a:t>Evidence-Based Reasoning in Forensics</a:t>
            </a:r>
            <a:endParaRPr lang="en-US" sz="3400" dirty="0"/>
          </a:p>
        </p:txBody>
      </p:sp>
      <p:cxnSp>
        <p:nvCxnSpPr>
          <p:cNvPr id="3" name="Straight Connector 2"/>
          <p:cNvCxnSpPr/>
          <p:nvPr/>
        </p:nvCxnSpPr>
        <p:spPr>
          <a:xfrm>
            <a:off x="612648" y="611322"/>
            <a:ext cx="10972800"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25378" y="4632829"/>
            <a:ext cx="11147339" cy="1569660"/>
          </a:xfrm>
          <a:prstGeom prst="rect">
            <a:avLst/>
          </a:prstGeom>
          <a:noFill/>
        </p:spPr>
        <p:txBody>
          <a:bodyPr wrap="square" rtlCol="0">
            <a:spAutoFit/>
          </a:bodyPr>
          <a:lstStyle/>
          <a:p>
            <a:pPr eaLnBrk="0" hangingPunct="0">
              <a:spcBef>
                <a:spcPts val="600"/>
              </a:spcBef>
            </a:pPr>
            <a:r>
              <a:rPr lang="en-US" sz="2400" dirty="0">
                <a:solidFill>
                  <a:srgbClr val="000000"/>
                </a:solidFill>
              </a:rPr>
              <a:t>Observations made at the site of an explosion in a power plant lead to the formulation of several possible causes. Analysis of each possible cause leads to the discovery of new evidence that eliminates or refines some of the causes, and may even suggest new ones. This cycle continues until enough evidence is found to determine the most likely cause.</a:t>
            </a:r>
          </a:p>
        </p:txBody>
      </p:sp>
      <p:grpSp>
        <p:nvGrpSpPr>
          <p:cNvPr id="27" name="Group 26"/>
          <p:cNvGrpSpPr/>
          <p:nvPr/>
        </p:nvGrpSpPr>
        <p:grpSpPr>
          <a:xfrm>
            <a:off x="657427" y="1065422"/>
            <a:ext cx="10852246" cy="3219033"/>
            <a:chOff x="317989" y="1666003"/>
            <a:chExt cx="10852246" cy="3219033"/>
          </a:xfrm>
        </p:grpSpPr>
        <p:sp>
          <p:nvSpPr>
            <p:cNvPr id="28" name="TextBox 320"/>
            <p:cNvSpPr txBox="1">
              <a:spLocks noChangeArrowheads="1"/>
            </p:cNvSpPr>
            <p:nvPr/>
          </p:nvSpPr>
          <p:spPr bwMode="auto">
            <a:xfrm>
              <a:off x="8618254" y="1666003"/>
              <a:ext cx="2551981" cy="338554"/>
            </a:xfrm>
            <a:prstGeom prst="rect">
              <a:avLst/>
            </a:prstGeom>
            <a:noFill/>
            <a:ln w="9525">
              <a:noFill/>
              <a:miter lim="800000"/>
              <a:headEnd/>
              <a:tailEnd/>
            </a:ln>
          </p:spPr>
          <p:txBody>
            <a:bodyPr wrap="none" lIns="0" tIns="0" rIns="0" bIns="0" anchor="ctr" anchorCtr="1">
              <a:spAutoFit/>
            </a:bodyPr>
            <a:lstStyle/>
            <a:p>
              <a:pPr lvl="0" algn="ctr" defTabSz="914400" fontAlgn="base">
                <a:spcBef>
                  <a:spcPct val="0"/>
                </a:spcBef>
                <a:spcAft>
                  <a:spcPct val="0"/>
                </a:spcAft>
                <a:defRPr/>
              </a:pPr>
              <a:r>
                <a:rPr lang="en-US" sz="2200" kern="0" dirty="0">
                  <a:solidFill>
                    <a:srgbClr val="008000"/>
                  </a:solidFill>
                  <a:cs typeface="Arial"/>
                </a:rPr>
                <a:t>Probabilities of causes</a:t>
              </a:r>
            </a:p>
          </p:txBody>
        </p:sp>
        <p:sp>
          <p:nvSpPr>
            <p:cNvPr id="29" name="AutoShape 8"/>
            <p:cNvSpPr>
              <a:spLocks noChangeArrowheads="1"/>
            </p:cNvSpPr>
            <p:nvPr/>
          </p:nvSpPr>
          <p:spPr bwMode="auto">
            <a:xfrm rot="18780000">
              <a:off x="8178543" y="2843916"/>
              <a:ext cx="1021048" cy="340519"/>
            </a:xfrm>
            <a:prstGeom prst="roundRect">
              <a:avLst>
                <a:gd name="adj" fmla="val 16667"/>
              </a:avLst>
            </a:prstGeom>
            <a:noFill/>
            <a:ln w="12700">
              <a:noFill/>
              <a:miter lim="800000"/>
              <a:headEnd/>
              <a:tailEnd/>
            </a:ln>
          </p:spPr>
          <p:txBody>
            <a:bodyPr wrap="none" lIns="0" tIns="0" rIns="0" bIns="0" anchor="ctr">
              <a:spAutoFit/>
            </a:bodyPr>
            <a:lstStyle/>
            <a:p>
              <a:pPr marL="0" marR="0" lvl="0" indent="0" algn="ctr" defTabSz="914400" rtl="0" eaLnBrk="1" fontAlgn="base" latinLnBrk="0" hangingPunct="1">
                <a:lnSpc>
                  <a:spcPct val="100000"/>
                </a:lnSpc>
                <a:spcBef>
                  <a:spcPct val="0"/>
                </a:spcBef>
                <a:spcAft>
                  <a:spcPts val="1200"/>
                </a:spcAft>
                <a:buClrTx/>
                <a:buSzTx/>
                <a:buFontTx/>
                <a:buNone/>
                <a:tabLst/>
                <a:defRPr/>
              </a:pPr>
              <a:r>
                <a:rPr kumimoji="0" lang="en-US" sz="2000" b="0" i="0" u="none" strike="noStrike" kern="0" cap="none" spc="0" normalizeH="0" baseline="0" noProof="0" dirty="0">
                  <a:ln>
                    <a:noFill/>
                  </a:ln>
                  <a:solidFill>
                    <a:srgbClr val="008000"/>
                  </a:solidFill>
                  <a:effectLst/>
                  <a:uLnTx/>
                  <a:uFillTx/>
                  <a:latin typeface="Calibri"/>
                  <a:ea typeface="+mn-ea"/>
                  <a:cs typeface="Arial"/>
                </a:rPr>
                <a:t>Multi-INT</a:t>
              </a:r>
            </a:p>
          </p:txBody>
        </p:sp>
        <p:cxnSp>
          <p:nvCxnSpPr>
            <p:cNvPr id="30" name="Straight Arrow Connector 29"/>
            <p:cNvCxnSpPr/>
            <p:nvPr/>
          </p:nvCxnSpPr>
          <p:spPr bwMode="auto">
            <a:xfrm flipH="1">
              <a:off x="8005376" y="2036617"/>
              <a:ext cx="2299875" cy="2437946"/>
            </a:xfrm>
            <a:prstGeom prst="straightConnector1">
              <a:avLst/>
            </a:prstGeom>
            <a:noFill/>
            <a:ln w="38100" cap="flat" cmpd="sng" algn="ctr">
              <a:solidFill>
                <a:srgbClr val="008000"/>
              </a:solidFill>
              <a:prstDash val="solid"/>
              <a:headEnd type="triangle" w="lg" len="lg"/>
              <a:tailEnd type="none" w="med" len="med"/>
            </a:ln>
            <a:effectLst/>
          </p:spPr>
        </p:cxnSp>
        <p:cxnSp>
          <p:nvCxnSpPr>
            <p:cNvPr id="31" name="Straight Arrow Connector 30"/>
            <p:cNvCxnSpPr/>
            <p:nvPr/>
          </p:nvCxnSpPr>
          <p:spPr bwMode="auto">
            <a:xfrm flipH="1">
              <a:off x="7139215" y="2033385"/>
              <a:ext cx="2233766" cy="2451531"/>
            </a:xfrm>
            <a:prstGeom prst="straightConnector1">
              <a:avLst/>
            </a:prstGeom>
            <a:noFill/>
            <a:ln w="38100" cap="flat" cmpd="sng" algn="ctr">
              <a:solidFill>
                <a:srgbClr val="008000"/>
              </a:solidFill>
              <a:prstDash val="solid"/>
              <a:headEnd type="triangle" w="lg" len="lg"/>
              <a:tailEnd type="none" w="med" len="med"/>
            </a:ln>
            <a:effectLst/>
          </p:spPr>
        </p:cxnSp>
        <p:cxnSp>
          <p:nvCxnSpPr>
            <p:cNvPr id="32" name="Straight Arrow Connector 31"/>
            <p:cNvCxnSpPr/>
            <p:nvPr/>
          </p:nvCxnSpPr>
          <p:spPr bwMode="auto">
            <a:xfrm flipH="1">
              <a:off x="7575482" y="2036617"/>
              <a:ext cx="2277353" cy="2430353"/>
            </a:xfrm>
            <a:prstGeom prst="straightConnector1">
              <a:avLst/>
            </a:prstGeom>
            <a:noFill/>
            <a:ln w="38100" cap="flat" cmpd="sng" algn="ctr">
              <a:solidFill>
                <a:srgbClr val="008000"/>
              </a:solidFill>
              <a:prstDash val="solid"/>
              <a:headEnd type="triangle" w="lg" len="lg"/>
              <a:tailEnd type="none" w="med" len="med"/>
            </a:ln>
            <a:effectLst/>
          </p:spPr>
        </p:cxnSp>
        <p:sp>
          <p:nvSpPr>
            <p:cNvPr id="33" name="AutoShape 8"/>
            <p:cNvSpPr>
              <a:spLocks noChangeArrowheads="1"/>
            </p:cNvSpPr>
            <p:nvPr/>
          </p:nvSpPr>
          <p:spPr bwMode="auto">
            <a:xfrm rot="18840000">
              <a:off x="8679502" y="2982675"/>
              <a:ext cx="673887" cy="340519"/>
            </a:xfrm>
            <a:prstGeom prst="roundRect">
              <a:avLst>
                <a:gd name="adj" fmla="val 16667"/>
              </a:avLst>
            </a:prstGeom>
            <a:noFill/>
            <a:ln w="12700">
              <a:noFill/>
              <a:miter lim="800000"/>
              <a:headEnd/>
              <a:tailEnd/>
            </a:ln>
          </p:spPr>
          <p:txBody>
            <a:bodyPr wrap="none" lIns="0" tIns="0" rIns="0" bIns="0" anchor="ctr">
              <a:spAutoFit/>
            </a:bodyPr>
            <a:lstStyle/>
            <a:p>
              <a:pPr marL="0" marR="0" lvl="0" indent="0" algn="ctr" defTabSz="914400" rtl="0" eaLnBrk="1" fontAlgn="base" latinLnBrk="0" hangingPunct="1">
                <a:lnSpc>
                  <a:spcPct val="100000"/>
                </a:lnSpc>
                <a:spcBef>
                  <a:spcPct val="0"/>
                </a:spcBef>
                <a:spcAft>
                  <a:spcPts val="1200"/>
                </a:spcAft>
                <a:buClrTx/>
                <a:buSzTx/>
                <a:buFontTx/>
                <a:buNone/>
                <a:tabLst/>
                <a:defRPr/>
              </a:pPr>
              <a:r>
                <a:rPr kumimoji="0" lang="en-US" sz="2000" b="0" i="0" u="none" strike="noStrike" kern="0" cap="none" spc="0" normalizeH="0" baseline="0" noProof="0" dirty="0">
                  <a:ln>
                    <a:noFill/>
                  </a:ln>
                  <a:solidFill>
                    <a:srgbClr val="008000"/>
                  </a:solidFill>
                  <a:effectLst/>
                  <a:uLnTx/>
                  <a:uFillTx/>
                  <a:latin typeface="Calibri"/>
                  <a:ea typeface="+mn-ea"/>
                  <a:cs typeface="Arial"/>
                </a:rPr>
                <a:t>fusion</a:t>
              </a:r>
            </a:p>
          </p:txBody>
        </p:sp>
        <p:sp>
          <p:nvSpPr>
            <p:cNvPr id="34" name="Rectangle 171"/>
            <p:cNvSpPr>
              <a:spLocks noChangeArrowheads="1"/>
            </p:cNvSpPr>
            <p:nvPr/>
          </p:nvSpPr>
          <p:spPr bwMode="auto">
            <a:xfrm>
              <a:off x="6773115" y="4546482"/>
              <a:ext cx="1617430" cy="338554"/>
            </a:xfrm>
            <a:prstGeom prst="rect">
              <a:avLst/>
            </a:prstGeom>
            <a:noFill/>
            <a:ln w="9525">
              <a:noFill/>
              <a:miter lim="800000"/>
              <a:headEnd/>
              <a:tailEnd/>
            </a:ln>
          </p:spPr>
          <p:txBody>
            <a:bodyPr wrap="none" lIns="0" tIns="0" rIns="0" bIns="0" anchor="ctr" anchorCtr="1">
              <a:spAutoFit/>
            </a:bodyPr>
            <a:lstStyle/>
            <a:p>
              <a:pPr lvl="0" algn="ctr" defTabSz="914400" fontAlgn="base">
                <a:spcBef>
                  <a:spcPct val="0"/>
                </a:spcBef>
                <a:spcAft>
                  <a:spcPct val="0"/>
                </a:spcAft>
                <a:defRPr/>
              </a:pPr>
              <a:r>
                <a:rPr lang="en-US" sz="2200" kern="0" dirty="0">
                  <a:solidFill>
                    <a:srgbClr val="0000FF"/>
                  </a:solidFill>
                  <a:cs typeface="Arial"/>
                </a:rPr>
                <a:t>New evidence</a:t>
              </a:r>
            </a:p>
          </p:txBody>
        </p:sp>
        <p:cxnSp>
          <p:nvCxnSpPr>
            <p:cNvPr id="35" name="Straight Arrow Connector 34"/>
            <p:cNvCxnSpPr/>
            <p:nvPr/>
          </p:nvCxnSpPr>
          <p:spPr bwMode="auto">
            <a:xfrm rot="20700000">
              <a:off x="4907073" y="1743578"/>
              <a:ext cx="2359011" cy="3078160"/>
            </a:xfrm>
            <a:prstGeom prst="straightConnector1">
              <a:avLst/>
            </a:prstGeom>
            <a:noFill/>
            <a:ln w="38100" cap="flat" cmpd="sng" algn="ctr">
              <a:solidFill>
                <a:srgbClr val="0000FF"/>
              </a:solidFill>
              <a:prstDash val="solid"/>
              <a:headEnd type="none" w="lg" len="lg"/>
              <a:tailEnd type="triangle" w="lg" len="lg"/>
            </a:ln>
            <a:effectLst/>
          </p:spPr>
        </p:cxnSp>
        <p:cxnSp>
          <p:nvCxnSpPr>
            <p:cNvPr id="36" name="Straight Arrow Connector 35"/>
            <p:cNvCxnSpPr/>
            <p:nvPr/>
          </p:nvCxnSpPr>
          <p:spPr bwMode="auto">
            <a:xfrm rot="20700000">
              <a:off x="4434532" y="1797378"/>
              <a:ext cx="2380983" cy="3028510"/>
            </a:xfrm>
            <a:prstGeom prst="straightConnector1">
              <a:avLst/>
            </a:prstGeom>
            <a:noFill/>
            <a:ln w="38100" cap="flat" cmpd="sng" algn="ctr">
              <a:solidFill>
                <a:srgbClr val="0000FF"/>
              </a:solidFill>
              <a:prstDash val="solid"/>
              <a:headEnd type="none" w="lg" len="lg"/>
              <a:tailEnd type="triangle" w="lg" len="lg"/>
            </a:ln>
            <a:effectLst/>
          </p:spPr>
        </p:cxnSp>
        <p:cxnSp>
          <p:nvCxnSpPr>
            <p:cNvPr id="37" name="Straight Arrow Connector 36"/>
            <p:cNvCxnSpPr/>
            <p:nvPr/>
          </p:nvCxnSpPr>
          <p:spPr bwMode="auto">
            <a:xfrm rot="20700000">
              <a:off x="5368935" y="1735958"/>
              <a:ext cx="2346358" cy="3067070"/>
            </a:xfrm>
            <a:prstGeom prst="straightConnector1">
              <a:avLst/>
            </a:prstGeom>
            <a:noFill/>
            <a:ln w="38100" cap="flat" cmpd="sng" algn="ctr">
              <a:solidFill>
                <a:srgbClr val="0000FF"/>
              </a:solidFill>
              <a:prstDash val="solid"/>
              <a:headEnd type="none" w="lg" len="lg"/>
              <a:tailEnd type="triangle" w="lg" len="lg"/>
            </a:ln>
            <a:effectLst/>
          </p:spPr>
        </p:cxnSp>
        <p:sp>
          <p:nvSpPr>
            <p:cNvPr id="38" name="Rectangle 37"/>
            <p:cNvSpPr/>
            <p:nvPr/>
          </p:nvSpPr>
          <p:spPr>
            <a:xfrm rot="2280000">
              <a:off x="5159583" y="3123660"/>
              <a:ext cx="2216731" cy="256480"/>
            </a:xfrm>
            <a:prstGeom prst="rect">
              <a:avLst/>
            </a:prstGeom>
          </p:spPr>
          <p:txBody>
            <a:bodyPr wrap="square" lIns="0" tIns="0" rIns="0" bIns="0">
              <a:spAutoFit/>
            </a:bodyPr>
            <a:lstStyle/>
            <a:p>
              <a:pPr marL="0" marR="0" lvl="0" indent="0" algn="ctr" defTabSz="914400" rtl="0" eaLnBrk="1" fontAlgn="base" latinLnBrk="0" hangingPunct="1">
                <a:lnSpc>
                  <a:spcPts val="2000"/>
                </a:lnSpc>
                <a:spcBef>
                  <a:spcPct val="0"/>
                </a:spcBef>
                <a:spcAft>
                  <a:spcPts val="1200"/>
                </a:spcAft>
                <a:buClrTx/>
                <a:buSzTx/>
                <a:buFontTx/>
                <a:buNone/>
                <a:tabLst/>
                <a:defRPr/>
              </a:pPr>
              <a:r>
                <a:rPr kumimoji="0" lang="en-US" sz="2000" b="0" i="0" u="none" strike="noStrike" kern="0" cap="none" spc="0" normalizeH="0" baseline="0" noProof="0" dirty="0">
                  <a:ln>
                    <a:noFill/>
                  </a:ln>
                  <a:solidFill>
                    <a:srgbClr val="0000FF"/>
                  </a:solidFill>
                  <a:effectLst/>
                  <a:uLnTx/>
                  <a:uFillTx/>
                  <a:latin typeface="Calibri"/>
                  <a:ea typeface="+mn-ea"/>
                  <a:cs typeface="Arial"/>
                </a:rPr>
                <a:t>Hypothesis-driven </a:t>
              </a:r>
            </a:p>
          </p:txBody>
        </p:sp>
        <p:sp>
          <p:nvSpPr>
            <p:cNvPr id="39" name="Rectangle 38"/>
            <p:cNvSpPr/>
            <p:nvPr/>
          </p:nvSpPr>
          <p:spPr>
            <a:xfrm rot="2225990">
              <a:off x="4978862" y="3375487"/>
              <a:ext cx="2249464" cy="256480"/>
            </a:xfrm>
            <a:prstGeom prst="rect">
              <a:avLst/>
            </a:prstGeom>
          </p:spPr>
          <p:txBody>
            <a:bodyPr wrap="square" lIns="0" tIns="0" rIns="0" bIns="0">
              <a:spAutoFit/>
            </a:bodyPr>
            <a:lstStyle/>
            <a:p>
              <a:pPr marL="0" marR="0" lvl="0" indent="0" algn="ctr" defTabSz="914400" rtl="0" eaLnBrk="1" fontAlgn="base" latinLnBrk="0" hangingPunct="1">
                <a:lnSpc>
                  <a:spcPts val="2000"/>
                </a:lnSpc>
                <a:spcBef>
                  <a:spcPct val="0"/>
                </a:spcBef>
                <a:spcAft>
                  <a:spcPts val="1200"/>
                </a:spcAft>
                <a:buClrTx/>
                <a:buSzTx/>
                <a:buFontTx/>
                <a:buNone/>
                <a:tabLst/>
                <a:defRPr/>
              </a:pPr>
              <a:r>
                <a:rPr kumimoji="0" lang="en-US" sz="2000" b="0" i="0" u="none" strike="noStrike" kern="0" cap="none" spc="0" normalizeH="0" baseline="0" noProof="0" dirty="0">
                  <a:ln>
                    <a:noFill/>
                  </a:ln>
                  <a:solidFill>
                    <a:srgbClr val="0000FF"/>
                  </a:solidFill>
                  <a:effectLst/>
                  <a:uLnTx/>
                  <a:uFillTx/>
                  <a:latin typeface="Calibri"/>
                  <a:ea typeface="+mn-ea"/>
                  <a:cs typeface="Arial"/>
                </a:rPr>
                <a:t>evidence discovery</a:t>
              </a:r>
            </a:p>
          </p:txBody>
        </p:sp>
        <p:sp>
          <p:nvSpPr>
            <p:cNvPr id="40" name="TextBox 320"/>
            <p:cNvSpPr txBox="1">
              <a:spLocks noChangeArrowheads="1"/>
            </p:cNvSpPr>
            <p:nvPr/>
          </p:nvSpPr>
          <p:spPr bwMode="auto">
            <a:xfrm>
              <a:off x="3657908" y="1666003"/>
              <a:ext cx="1760097" cy="338554"/>
            </a:xfrm>
            <a:prstGeom prst="rect">
              <a:avLst/>
            </a:prstGeom>
            <a:noFill/>
            <a:ln w="9525">
              <a:noFill/>
              <a:miter lim="800000"/>
              <a:headEnd/>
              <a:tailEnd/>
            </a:ln>
          </p:spPr>
          <p:txBody>
            <a:bodyPr wrap="none" lIns="0" tIns="0" rIns="0" bIns="0" anchor="ctr" anchorCtr="1">
              <a:spAutoFit/>
            </a:bodyPr>
            <a:lstStyle/>
            <a:p>
              <a:pPr lvl="0" algn="ctr" defTabSz="914400" fontAlgn="base">
                <a:spcBef>
                  <a:spcPct val="0"/>
                </a:spcBef>
                <a:spcAft>
                  <a:spcPct val="0"/>
                </a:spcAft>
                <a:defRPr/>
              </a:pPr>
              <a:r>
                <a:rPr lang="en-US" sz="2200" kern="0" dirty="0">
                  <a:solidFill>
                    <a:srgbClr val="FF0000"/>
                  </a:solidFill>
                  <a:cs typeface="Arial"/>
                </a:rPr>
                <a:t>Possible causes</a:t>
              </a:r>
            </a:p>
          </p:txBody>
        </p:sp>
        <p:sp>
          <p:nvSpPr>
            <p:cNvPr id="41" name="Rectangle 171"/>
            <p:cNvSpPr>
              <a:spLocks noChangeArrowheads="1"/>
            </p:cNvSpPr>
            <p:nvPr/>
          </p:nvSpPr>
          <p:spPr bwMode="auto">
            <a:xfrm>
              <a:off x="317989" y="4546482"/>
              <a:ext cx="4015523" cy="338554"/>
            </a:xfrm>
            <a:prstGeom prst="rect">
              <a:avLst/>
            </a:prstGeom>
            <a:noFill/>
            <a:ln w="9525">
              <a:noFill/>
              <a:miter lim="800000"/>
              <a:headEnd/>
              <a:tailEnd/>
            </a:ln>
          </p:spPr>
          <p:txBody>
            <a:bodyPr wrap="none" lIns="0" tIns="0" rIns="0" bIns="0" anchor="ctr" anchorCtr="1">
              <a:spAutoFit/>
            </a:bodyPr>
            <a:lstStyle/>
            <a:p>
              <a:pPr lvl="0" algn="ctr" defTabSz="914400" fontAlgn="base">
                <a:spcBef>
                  <a:spcPct val="0"/>
                </a:spcBef>
                <a:spcAft>
                  <a:spcPct val="0"/>
                </a:spcAft>
                <a:defRPr/>
              </a:pPr>
              <a:r>
                <a:rPr lang="en-US" sz="2200" kern="0" dirty="0">
                  <a:solidFill>
                    <a:srgbClr val="008000"/>
                  </a:solidFill>
                  <a:cs typeface="Arial"/>
                </a:rPr>
                <a:t>Observations at the site of incident</a:t>
              </a:r>
            </a:p>
          </p:txBody>
        </p:sp>
        <p:cxnSp>
          <p:nvCxnSpPr>
            <p:cNvPr id="42" name="Straight Arrow Connector 41"/>
            <p:cNvCxnSpPr/>
            <p:nvPr/>
          </p:nvCxnSpPr>
          <p:spPr bwMode="auto">
            <a:xfrm rot="840000" flipV="1">
              <a:off x="3112192" y="1815230"/>
              <a:ext cx="1635294" cy="2926080"/>
            </a:xfrm>
            <a:prstGeom prst="straightConnector1">
              <a:avLst/>
            </a:prstGeom>
            <a:ln w="38100">
              <a:solidFill>
                <a:srgbClr val="FF0000"/>
              </a:solidFill>
              <a:tailEnd type="triangle" w="lg" len="lg"/>
            </a:ln>
          </p:spPr>
          <p:style>
            <a:lnRef idx="2">
              <a:schemeClr val="accent6"/>
            </a:lnRef>
            <a:fillRef idx="0">
              <a:schemeClr val="accent6"/>
            </a:fillRef>
            <a:effectRef idx="1">
              <a:schemeClr val="accent6"/>
            </a:effectRef>
            <a:fontRef idx="minor">
              <a:schemeClr val="tx1"/>
            </a:fontRef>
          </p:style>
        </p:cxnSp>
        <p:cxnSp>
          <p:nvCxnSpPr>
            <p:cNvPr id="43" name="Straight Arrow Connector 42"/>
            <p:cNvCxnSpPr/>
            <p:nvPr/>
          </p:nvCxnSpPr>
          <p:spPr bwMode="auto">
            <a:xfrm flipV="1">
              <a:off x="2294084" y="2098964"/>
              <a:ext cx="2281350" cy="2425475"/>
            </a:xfrm>
            <a:prstGeom prst="straightConnector1">
              <a:avLst/>
            </a:prstGeom>
            <a:ln w="38100">
              <a:solidFill>
                <a:srgbClr val="FF0000"/>
              </a:solidFill>
              <a:tailEnd type="triangle" w="lg" len="lg"/>
            </a:ln>
          </p:spPr>
          <p:style>
            <a:lnRef idx="2">
              <a:schemeClr val="accent6"/>
            </a:lnRef>
            <a:fillRef idx="0">
              <a:schemeClr val="accent6"/>
            </a:fillRef>
            <a:effectRef idx="1">
              <a:schemeClr val="accent6"/>
            </a:effectRef>
            <a:fontRef idx="minor">
              <a:schemeClr val="tx1"/>
            </a:fontRef>
          </p:style>
        </p:cxnSp>
        <p:sp>
          <p:nvSpPr>
            <p:cNvPr id="44" name="Rectangle 43"/>
            <p:cNvSpPr/>
            <p:nvPr/>
          </p:nvSpPr>
          <p:spPr>
            <a:xfrm rot="18840000">
              <a:off x="2614783" y="3154367"/>
              <a:ext cx="1224694" cy="256480"/>
            </a:xfrm>
            <a:prstGeom prst="rect">
              <a:avLst/>
            </a:prstGeom>
          </p:spPr>
          <p:txBody>
            <a:bodyPr wrap="none" lIns="0" tIns="0" rIns="0" bIns="0">
              <a:spAutoFit/>
            </a:bodyPr>
            <a:lstStyle/>
            <a:p>
              <a:pPr marL="0" marR="0" lvl="0" indent="0" algn="ctr" defTabSz="914400" rtl="0" eaLnBrk="1" fontAlgn="base" latinLnBrk="0" hangingPunct="1">
                <a:lnSpc>
                  <a:spcPts val="2000"/>
                </a:lnSpc>
                <a:spcBef>
                  <a:spcPct val="0"/>
                </a:spcBef>
                <a:spcAft>
                  <a:spcPts val="120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a:ea typeface="+mn-ea"/>
                  <a:cs typeface="Arial"/>
                </a:rPr>
                <a:t>Hypotheses</a:t>
              </a:r>
            </a:p>
          </p:txBody>
        </p:sp>
        <p:sp>
          <p:nvSpPr>
            <p:cNvPr id="45" name="Rectangle 44"/>
            <p:cNvSpPr/>
            <p:nvPr/>
          </p:nvSpPr>
          <p:spPr>
            <a:xfrm rot="18840000">
              <a:off x="2903277" y="3382967"/>
              <a:ext cx="1197443" cy="256480"/>
            </a:xfrm>
            <a:prstGeom prst="rect">
              <a:avLst/>
            </a:prstGeom>
          </p:spPr>
          <p:txBody>
            <a:bodyPr wrap="none" lIns="0" tIns="0" rIns="0" bIns="0">
              <a:spAutoFit/>
            </a:bodyPr>
            <a:lstStyle/>
            <a:p>
              <a:pPr marL="0" marR="0" lvl="0" indent="0" algn="ctr" defTabSz="914400" rtl="0" eaLnBrk="1" fontAlgn="base" latinLnBrk="0" hangingPunct="1">
                <a:lnSpc>
                  <a:spcPts val="2000"/>
                </a:lnSpc>
                <a:spcBef>
                  <a:spcPct val="0"/>
                </a:spcBef>
                <a:spcAft>
                  <a:spcPts val="120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a:ea typeface="+mn-ea"/>
                  <a:cs typeface="Arial"/>
                </a:rPr>
                <a:t>generation </a:t>
              </a:r>
            </a:p>
          </p:txBody>
        </p:sp>
        <p:cxnSp>
          <p:nvCxnSpPr>
            <p:cNvPr id="46" name="Straight Arrow Connector 45"/>
            <p:cNvCxnSpPr/>
            <p:nvPr/>
          </p:nvCxnSpPr>
          <p:spPr bwMode="auto">
            <a:xfrm rot="900000" flipV="1">
              <a:off x="2216968" y="1851187"/>
              <a:ext cx="1554480" cy="2926080"/>
            </a:xfrm>
            <a:prstGeom prst="straightConnector1">
              <a:avLst/>
            </a:prstGeom>
            <a:ln w="38100">
              <a:solidFill>
                <a:srgbClr val="FF0000"/>
              </a:solidFill>
              <a:tailEnd type="triangle" w="lg" len="lg"/>
            </a:ln>
          </p:spPr>
          <p:style>
            <a:lnRef idx="2">
              <a:schemeClr val="accent6"/>
            </a:lnRef>
            <a:fillRef idx="0">
              <a:schemeClr val="accent6"/>
            </a:fillRef>
            <a:effectRef idx="1">
              <a:schemeClr val="accent6"/>
            </a:effectRef>
            <a:fontRef idx="minor">
              <a:schemeClr val="tx1"/>
            </a:fontRef>
          </p:style>
        </p:cxnSp>
      </p:grpSp>
    </p:spTree>
    <p:extLst>
      <p:ext uri="{BB962C8B-B14F-4D97-AF65-F5344CB8AC3E}">
        <p14:creationId xmlns:p14="http://schemas.microsoft.com/office/powerpoint/2010/main" val="152229969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84094" y="-6820"/>
            <a:ext cx="11534587" cy="62606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400" dirty="0" smtClean="0"/>
              <a:t>Evidence-Based Reasoning in Law</a:t>
            </a:r>
            <a:endParaRPr lang="en-US" sz="3400" dirty="0"/>
          </a:p>
        </p:txBody>
      </p:sp>
      <p:cxnSp>
        <p:nvCxnSpPr>
          <p:cNvPr id="3" name="Straight Connector 2"/>
          <p:cNvCxnSpPr/>
          <p:nvPr/>
        </p:nvCxnSpPr>
        <p:spPr>
          <a:xfrm>
            <a:off x="612648" y="611322"/>
            <a:ext cx="10972800"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68066" y="4615149"/>
            <a:ext cx="10972799" cy="1569660"/>
          </a:xfrm>
          <a:prstGeom prst="rect">
            <a:avLst/>
          </a:prstGeom>
          <a:noFill/>
        </p:spPr>
        <p:txBody>
          <a:bodyPr wrap="square" rtlCol="0">
            <a:spAutoFit/>
          </a:bodyPr>
          <a:lstStyle/>
          <a:p>
            <a:pPr eaLnBrk="0" hangingPunct="0">
              <a:spcBef>
                <a:spcPts val="600"/>
              </a:spcBef>
            </a:pPr>
            <a:r>
              <a:rPr lang="en-US" sz="2400" dirty="0">
                <a:solidFill>
                  <a:srgbClr val="000000"/>
                </a:solidFill>
              </a:rPr>
              <a:t>In law, an attorney makes observations in a criminal </a:t>
            </a:r>
            <a:r>
              <a:rPr lang="en-US" sz="2400" dirty="0" smtClean="0">
                <a:solidFill>
                  <a:srgbClr val="000000"/>
                </a:solidFill>
              </a:rPr>
              <a:t>case and </a:t>
            </a:r>
            <a:r>
              <a:rPr lang="en-US" sz="2400" dirty="0">
                <a:solidFill>
                  <a:srgbClr val="000000"/>
                </a:solidFill>
              </a:rPr>
              <a:t>seeks to generate hypotheses in the form of charges </a:t>
            </a:r>
            <a:r>
              <a:rPr lang="en-US" sz="2400" dirty="0" smtClean="0">
                <a:solidFill>
                  <a:srgbClr val="000000"/>
                </a:solidFill>
              </a:rPr>
              <a:t>that seem </a:t>
            </a:r>
            <a:r>
              <a:rPr lang="en-US" sz="2400" dirty="0">
                <a:solidFill>
                  <a:srgbClr val="000000"/>
                </a:solidFill>
              </a:rPr>
              <a:t>possible in explaining these observations. Then</a:t>
            </a:r>
            <a:r>
              <a:rPr lang="en-US" sz="2400" dirty="0" smtClean="0">
                <a:solidFill>
                  <a:srgbClr val="000000"/>
                </a:solidFill>
              </a:rPr>
              <a:t>, assuming </a:t>
            </a:r>
            <a:r>
              <a:rPr lang="en-US" sz="2400" dirty="0">
                <a:solidFill>
                  <a:srgbClr val="000000"/>
                </a:solidFill>
              </a:rPr>
              <a:t>that a charge is justified, attempts are made to </a:t>
            </a:r>
            <a:r>
              <a:rPr lang="en-US" sz="2400" dirty="0" smtClean="0">
                <a:solidFill>
                  <a:srgbClr val="000000"/>
                </a:solidFill>
              </a:rPr>
              <a:t>deduce further </a:t>
            </a:r>
            <a:r>
              <a:rPr lang="en-US" sz="2400" dirty="0">
                <a:solidFill>
                  <a:srgbClr val="000000"/>
                </a:solidFill>
              </a:rPr>
              <a:t>evidence bearing on it. Finally, the obtained evidence </a:t>
            </a:r>
            <a:r>
              <a:rPr lang="en-US" sz="2400" dirty="0" smtClean="0">
                <a:solidFill>
                  <a:srgbClr val="000000"/>
                </a:solidFill>
              </a:rPr>
              <a:t>is used </a:t>
            </a:r>
            <a:r>
              <a:rPr lang="en-US" sz="2400" dirty="0">
                <a:solidFill>
                  <a:srgbClr val="000000"/>
                </a:solidFill>
              </a:rPr>
              <a:t>to prove the charge</a:t>
            </a:r>
          </a:p>
        </p:txBody>
      </p:sp>
      <p:grpSp>
        <p:nvGrpSpPr>
          <p:cNvPr id="27" name="Group 26"/>
          <p:cNvGrpSpPr/>
          <p:nvPr/>
        </p:nvGrpSpPr>
        <p:grpSpPr>
          <a:xfrm>
            <a:off x="761676" y="1065422"/>
            <a:ext cx="11018157" cy="3219033"/>
            <a:chOff x="152078" y="1666003"/>
            <a:chExt cx="11018157" cy="3219033"/>
          </a:xfrm>
        </p:grpSpPr>
        <p:sp>
          <p:nvSpPr>
            <p:cNvPr id="28" name="TextBox 320"/>
            <p:cNvSpPr txBox="1">
              <a:spLocks noChangeArrowheads="1"/>
            </p:cNvSpPr>
            <p:nvPr/>
          </p:nvSpPr>
          <p:spPr bwMode="auto">
            <a:xfrm>
              <a:off x="8618254" y="1666003"/>
              <a:ext cx="2551981" cy="338554"/>
            </a:xfrm>
            <a:prstGeom prst="rect">
              <a:avLst/>
            </a:prstGeom>
            <a:noFill/>
            <a:ln w="9525">
              <a:noFill/>
              <a:miter lim="800000"/>
              <a:headEnd/>
              <a:tailEnd/>
            </a:ln>
          </p:spPr>
          <p:txBody>
            <a:bodyPr wrap="none" lIns="0" tIns="0" rIns="0" bIns="0" anchor="ctr" anchorCtr="1">
              <a:spAutoFit/>
            </a:bodyPr>
            <a:lstStyle/>
            <a:p>
              <a:pPr lvl="0" algn="ctr" defTabSz="914400" fontAlgn="base">
                <a:spcBef>
                  <a:spcPct val="0"/>
                </a:spcBef>
                <a:spcAft>
                  <a:spcPct val="0"/>
                </a:spcAft>
                <a:defRPr/>
              </a:pPr>
              <a:r>
                <a:rPr lang="en-US" sz="2200" kern="0" dirty="0">
                  <a:solidFill>
                    <a:srgbClr val="008000"/>
                  </a:solidFill>
                  <a:cs typeface="Arial"/>
                </a:rPr>
                <a:t>Probabilities of causes</a:t>
              </a:r>
            </a:p>
          </p:txBody>
        </p:sp>
        <p:sp>
          <p:nvSpPr>
            <p:cNvPr id="29" name="AutoShape 8"/>
            <p:cNvSpPr>
              <a:spLocks noChangeArrowheads="1"/>
            </p:cNvSpPr>
            <p:nvPr/>
          </p:nvSpPr>
          <p:spPr bwMode="auto">
            <a:xfrm rot="18780000">
              <a:off x="8178543" y="2843916"/>
              <a:ext cx="1021048" cy="340519"/>
            </a:xfrm>
            <a:prstGeom prst="roundRect">
              <a:avLst>
                <a:gd name="adj" fmla="val 16667"/>
              </a:avLst>
            </a:prstGeom>
            <a:noFill/>
            <a:ln w="12700">
              <a:noFill/>
              <a:miter lim="800000"/>
              <a:headEnd/>
              <a:tailEnd/>
            </a:ln>
          </p:spPr>
          <p:txBody>
            <a:bodyPr wrap="none" lIns="0" tIns="0" rIns="0" bIns="0" anchor="ctr">
              <a:spAutoFit/>
            </a:bodyPr>
            <a:lstStyle/>
            <a:p>
              <a:pPr marL="0" marR="0" lvl="0" indent="0" algn="ctr" defTabSz="914400" rtl="0" eaLnBrk="1" fontAlgn="base" latinLnBrk="0" hangingPunct="1">
                <a:lnSpc>
                  <a:spcPct val="100000"/>
                </a:lnSpc>
                <a:spcBef>
                  <a:spcPct val="0"/>
                </a:spcBef>
                <a:spcAft>
                  <a:spcPts val="1200"/>
                </a:spcAft>
                <a:buClrTx/>
                <a:buSzTx/>
                <a:buFontTx/>
                <a:buNone/>
                <a:tabLst/>
                <a:defRPr/>
              </a:pPr>
              <a:r>
                <a:rPr kumimoji="0" lang="en-US" sz="2000" b="0" i="0" u="none" strike="noStrike" kern="0" cap="none" spc="0" normalizeH="0" baseline="0" noProof="0" dirty="0">
                  <a:ln>
                    <a:noFill/>
                  </a:ln>
                  <a:solidFill>
                    <a:srgbClr val="008000"/>
                  </a:solidFill>
                  <a:effectLst/>
                  <a:uLnTx/>
                  <a:uFillTx/>
                  <a:latin typeface="Calibri"/>
                  <a:ea typeface="+mn-ea"/>
                  <a:cs typeface="Arial"/>
                </a:rPr>
                <a:t>Multi-INT</a:t>
              </a:r>
            </a:p>
          </p:txBody>
        </p:sp>
        <p:cxnSp>
          <p:nvCxnSpPr>
            <p:cNvPr id="30" name="Straight Arrow Connector 29"/>
            <p:cNvCxnSpPr/>
            <p:nvPr/>
          </p:nvCxnSpPr>
          <p:spPr bwMode="auto">
            <a:xfrm flipH="1">
              <a:off x="8005376" y="2036617"/>
              <a:ext cx="2299875" cy="2437946"/>
            </a:xfrm>
            <a:prstGeom prst="straightConnector1">
              <a:avLst/>
            </a:prstGeom>
            <a:noFill/>
            <a:ln w="38100" cap="flat" cmpd="sng" algn="ctr">
              <a:solidFill>
                <a:srgbClr val="008000"/>
              </a:solidFill>
              <a:prstDash val="solid"/>
              <a:headEnd type="triangle" w="lg" len="lg"/>
              <a:tailEnd type="none" w="med" len="med"/>
            </a:ln>
            <a:effectLst/>
          </p:spPr>
        </p:cxnSp>
        <p:cxnSp>
          <p:nvCxnSpPr>
            <p:cNvPr id="31" name="Straight Arrow Connector 30"/>
            <p:cNvCxnSpPr/>
            <p:nvPr/>
          </p:nvCxnSpPr>
          <p:spPr bwMode="auto">
            <a:xfrm flipH="1">
              <a:off x="7139215" y="2033385"/>
              <a:ext cx="2233766" cy="2451531"/>
            </a:xfrm>
            <a:prstGeom prst="straightConnector1">
              <a:avLst/>
            </a:prstGeom>
            <a:noFill/>
            <a:ln w="38100" cap="flat" cmpd="sng" algn="ctr">
              <a:solidFill>
                <a:srgbClr val="008000"/>
              </a:solidFill>
              <a:prstDash val="solid"/>
              <a:headEnd type="triangle" w="lg" len="lg"/>
              <a:tailEnd type="none" w="med" len="med"/>
            </a:ln>
            <a:effectLst/>
          </p:spPr>
        </p:cxnSp>
        <p:cxnSp>
          <p:nvCxnSpPr>
            <p:cNvPr id="32" name="Straight Arrow Connector 31"/>
            <p:cNvCxnSpPr/>
            <p:nvPr/>
          </p:nvCxnSpPr>
          <p:spPr bwMode="auto">
            <a:xfrm flipH="1">
              <a:off x="7575482" y="2036617"/>
              <a:ext cx="2277353" cy="2430353"/>
            </a:xfrm>
            <a:prstGeom prst="straightConnector1">
              <a:avLst/>
            </a:prstGeom>
            <a:noFill/>
            <a:ln w="38100" cap="flat" cmpd="sng" algn="ctr">
              <a:solidFill>
                <a:srgbClr val="008000"/>
              </a:solidFill>
              <a:prstDash val="solid"/>
              <a:headEnd type="triangle" w="lg" len="lg"/>
              <a:tailEnd type="none" w="med" len="med"/>
            </a:ln>
            <a:effectLst/>
          </p:spPr>
        </p:cxnSp>
        <p:sp>
          <p:nvSpPr>
            <p:cNvPr id="33" name="AutoShape 8"/>
            <p:cNvSpPr>
              <a:spLocks noChangeArrowheads="1"/>
            </p:cNvSpPr>
            <p:nvPr/>
          </p:nvSpPr>
          <p:spPr bwMode="auto">
            <a:xfrm rot="18840000">
              <a:off x="8679502" y="2982675"/>
              <a:ext cx="673887" cy="340519"/>
            </a:xfrm>
            <a:prstGeom prst="roundRect">
              <a:avLst>
                <a:gd name="adj" fmla="val 16667"/>
              </a:avLst>
            </a:prstGeom>
            <a:noFill/>
            <a:ln w="12700">
              <a:noFill/>
              <a:miter lim="800000"/>
              <a:headEnd/>
              <a:tailEnd/>
            </a:ln>
          </p:spPr>
          <p:txBody>
            <a:bodyPr wrap="none" lIns="0" tIns="0" rIns="0" bIns="0" anchor="ctr">
              <a:spAutoFit/>
            </a:bodyPr>
            <a:lstStyle/>
            <a:p>
              <a:pPr marL="0" marR="0" lvl="0" indent="0" algn="ctr" defTabSz="914400" rtl="0" eaLnBrk="1" fontAlgn="base" latinLnBrk="0" hangingPunct="1">
                <a:lnSpc>
                  <a:spcPct val="100000"/>
                </a:lnSpc>
                <a:spcBef>
                  <a:spcPct val="0"/>
                </a:spcBef>
                <a:spcAft>
                  <a:spcPts val="1200"/>
                </a:spcAft>
                <a:buClrTx/>
                <a:buSzTx/>
                <a:buFontTx/>
                <a:buNone/>
                <a:tabLst/>
                <a:defRPr/>
              </a:pPr>
              <a:r>
                <a:rPr kumimoji="0" lang="en-US" sz="2000" b="0" i="0" u="none" strike="noStrike" kern="0" cap="none" spc="0" normalizeH="0" baseline="0" noProof="0" dirty="0">
                  <a:ln>
                    <a:noFill/>
                  </a:ln>
                  <a:solidFill>
                    <a:srgbClr val="008000"/>
                  </a:solidFill>
                  <a:effectLst/>
                  <a:uLnTx/>
                  <a:uFillTx/>
                  <a:latin typeface="Calibri"/>
                  <a:ea typeface="+mn-ea"/>
                  <a:cs typeface="Arial"/>
                </a:rPr>
                <a:t>fusion</a:t>
              </a:r>
            </a:p>
          </p:txBody>
        </p:sp>
        <p:sp>
          <p:nvSpPr>
            <p:cNvPr id="34" name="Rectangle 171"/>
            <p:cNvSpPr>
              <a:spLocks noChangeArrowheads="1"/>
            </p:cNvSpPr>
            <p:nvPr/>
          </p:nvSpPr>
          <p:spPr bwMode="auto">
            <a:xfrm>
              <a:off x="6773115" y="4546482"/>
              <a:ext cx="1617430" cy="338554"/>
            </a:xfrm>
            <a:prstGeom prst="rect">
              <a:avLst/>
            </a:prstGeom>
            <a:noFill/>
            <a:ln w="9525">
              <a:noFill/>
              <a:miter lim="800000"/>
              <a:headEnd/>
              <a:tailEnd/>
            </a:ln>
          </p:spPr>
          <p:txBody>
            <a:bodyPr wrap="none" lIns="0" tIns="0" rIns="0" bIns="0" anchor="ctr" anchorCtr="1">
              <a:spAutoFit/>
            </a:bodyPr>
            <a:lstStyle/>
            <a:p>
              <a:pPr lvl="0" algn="ctr" defTabSz="914400" fontAlgn="base">
                <a:spcBef>
                  <a:spcPct val="0"/>
                </a:spcBef>
                <a:spcAft>
                  <a:spcPct val="0"/>
                </a:spcAft>
                <a:defRPr/>
              </a:pPr>
              <a:r>
                <a:rPr lang="en-US" sz="2200" kern="0" dirty="0">
                  <a:solidFill>
                    <a:srgbClr val="0000FF"/>
                  </a:solidFill>
                  <a:cs typeface="Arial"/>
                </a:rPr>
                <a:t>New evidence</a:t>
              </a:r>
            </a:p>
          </p:txBody>
        </p:sp>
        <p:cxnSp>
          <p:nvCxnSpPr>
            <p:cNvPr id="35" name="Straight Arrow Connector 34"/>
            <p:cNvCxnSpPr/>
            <p:nvPr/>
          </p:nvCxnSpPr>
          <p:spPr bwMode="auto">
            <a:xfrm rot="20700000">
              <a:off x="4907073" y="1743578"/>
              <a:ext cx="2359011" cy="3078160"/>
            </a:xfrm>
            <a:prstGeom prst="straightConnector1">
              <a:avLst/>
            </a:prstGeom>
            <a:noFill/>
            <a:ln w="38100" cap="flat" cmpd="sng" algn="ctr">
              <a:solidFill>
                <a:srgbClr val="0000FF"/>
              </a:solidFill>
              <a:prstDash val="solid"/>
              <a:headEnd type="none" w="lg" len="lg"/>
              <a:tailEnd type="triangle" w="lg" len="lg"/>
            </a:ln>
            <a:effectLst/>
          </p:spPr>
        </p:cxnSp>
        <p:cxnSp>
          <p:nvCxnSpPr>
            <p:cNvPr id="36" name="Straight Arrow Connector 35"/>
            <p:cNvCxnSpPr/>
            <p:nvPr/>
          </p:nvCxnSpPr>
          <p:spPr bwMode="auto">
            <a:xfrm rot="20700000">
              <a:off x="4434532" y="1797378"/>
              <a:ext cx="2380983" cy="3028510"/>
            </a:xfrm>
            <a:prstGeom prst="straightConnector1">
              <a:avLst/>
            </a:prstGeom>
            <a:noFill/>
            <a:ln w="38100" cap="flat" cmpd="sng" algn="ctr">
              <a:solidFill>
                <a:srgbClr val="0000FF"/>
              </a:solidFill>
              <a:prstDash val="solid"/>
              <a:headEnd type="none" w="lg" len="lg"/>
              <a:tailEnd type="triangle" w="lg" len="lg"/>
            </a:ln>
            <a:effectLst/>
          </p:spPr>
        </p:cxnSp>
        <p:cxnSp>
          <p:nvCxnSpPr>
            <p:cNvPr id="37" name="Straight Arrow Connector 36"/>
            <p:cNvCxnSpPr/>
            <p:nvPr/>
          </p:nvCxnSpPr>
          <p:spPr bwMode="auto">
            <a:xfrm rot="20700000">
              <a:off x="5368935" y="1735958"/>
              <a:ext cx="2346358" cy="3067070"/>
            </a:xfrm>
            <a:prstGeom prst="straightConnector1">
              <a:avLst/>
            </a:prstGeom>
            <a:noFill/>
            <a:ln w="38100" cap="flat" cmpd="sng" algn="ctr">
              <a:solidFill>
                <a:srgbClr val="0000FF"/>
              </a:solidFill>
              <a:prstDash val="solid"/>
              <a:headEnd type="none" w="lg" len="lg"/>
              <a:tailEnd type="triangle" w="lg" len="lg"/>
            </a:ln>
            <a:effectLst/>
          </p:spPr>
        </p:cxnSp>
        <p:sp>
          <p:nvSpPr>
            <p:cNvPr id="38" name="Rectangle 37"/>
            <p:cNvSpPr/>
            <p:nvPr/>
          </p:nvSpPr>
          <p:spPr>
            <a:xfrm rot="2280000">
              <a:off x="5159583" y="3123660"/>
              <a:ext cx="2216731" cy="256480"/>
            </a:xfrm>
            <a:prstGeom prst="rect">
              <a:avLst/>
            </a:prstGeom>
          </p:spPr>
          <p:txBody>
            <a:bodyPr wrap="square" lIns="0" tIns="0" rIns="0" bIns="0">
              <a:spAutoFit/>
            </a:bodyPr>
            <a:lstStyle/>
            <a:p>
              <a:pPr marL="0" marR="0" lvl="0" indent="0" algn="ctr" defTabSz="914400" rtl="0" eaLnBrk="1" fontAlgn="base" latinLnBrk="0" hangingPunct="1">
                <a:lnSpc>
                  <a:spcPts val="2000"/>
                </a:lnSpc>
                <a:spcBef>
                  <a:spcPct val="0"/>
                </a:spcBef>
                <a:spcAft>
                  <a:spcPts val="1200"/>
                </a:spcAft>
                <a:buClrTx/>
                <a:buSzTx/>
                <a:buFontTx/>
                <a:buNone/>
                <a:tabLst/>
                <a:defRPr/>
              </a:pPr>
              <a:r>
                <a:rPr kumimoji="0" lang="en-US" sz="2000" b="0" i="0" u="none" strike="noStrike" kern="0" cap="none" spc="0" normalizeH="0" baseline="0" noProof="0" dirty="0">
                  <a:ln>
                    <a:noFill/>
                  </a:ln>
                  <a:solidFill>
                    <a:srgbClr val="0000FF"/>
                  </a:solidFill>
                  <a:effectLst/>
                  <a:uLnTx/>
                  <a:uFillTx/>
                  <a:latin typeface="Calibri"/>
                  <a:ea typeface="+mn-ea"/>
                  <a:cs typeface="Arial"/>
                </a:rPr>
                <a:t>Hypothesis-driven </a:t>
              </a:r>
            </a:p>
          </p:txBody>
        </p:sp>
        <p:sp>
          <p:nvSpPr>
            <p:cNvPr id="39" name="Rectangle 38"/>
            <p:cNvSpPr/>
            <p:nvPr/>
          </p:nvSpPr>
          <p:spPr>
            <a:xfrm rot="2225990">
              <a:off x="4978862" y="3375487"/>
              <a:ext cx="2249464" cy="256480"/>
            </a:xfrm>
            <a:prstGeom prst="rect">
              <a:avLst/>
            </a:prstGeom>
          </p:spPr>
          <p:txBody>
            <a:bodyPr wrap="square" lIns="0" tIns="0" rIns="0" bIns="0">
              <a:spAutoFit/>
            </a:bodyPr>
            <a:lstStyle/>
            <a:p>
              <a:pPr marL="0" marR="0" lvl="0" indent="0" algn="ctr" defTabSz="914400" rtl="0" eaLnBrk="1" fontAlgn="base" latinLnBrk="0" hangingPunct="1">
                <a:lnSpc>
                  <a:spcPts val="2000"/>
                </a:lnSpc>
                <a:spcBef>
                  <a:spcPct val="0"/>
                </a:spcBef>
                <a:spcAft>
                  <a:spcPts val="1200"/>
                </a:spcAft>
                <a:buClrTx/>
                <a:buSzTx/>
                <a:buFontTx/>
                <a:buNone/>
                <a:tabLst/>
                <a:defRPr/>
              </a:pPr>
              <a:r>
                <a:rPr kumimoji="0" lang="en-US" sz="2000" b="0" i="0" u="none" strike="noStrike" kern="0" cap="none" spc="0" normalizeH="0" baseline="0" noProof="0" dirty="0">
                  <a:ln>
                    <a:noFill/>
                  </a:ln>
                  <a:solidFill>
                    <a:srgbClr val="0000FF"/>
                  </a:solidFill>
                  <a:effectLst/>
                  <a:uLnTx/>
                  <a:uFillTx/>
                  <a:latin typeface="Calibri"/>
                  <a:ea typeface="+mn-ea"/>
                  <a:cs typeface="Arial"/>
                </a:rPr>
                <a:t>evidence discovery</a:t>
              </a:r>
            </a:p>
          </p:txBody>
        </p:sp>
        <p:sp>
          <p:nvSpPr>
            <p:cNvPr id="40" name="TextBox 320"/>
            <p:cNvSpPr txBox="1">
              <a:spLocks noChangeArrowheads="1"/>
            </p:cNvSpPr>
            <p:nvPr/>
          </p:nvSpPr>
          <p:spPr bwMode="auto">
            <a:xfrm>
              <a:off x="2781867" y="1666003"/>
              <a:ext cx="3512180" cy="338554"/>
            </a:xfrm>
            <a:prstGeom prst="rect">
              <a:avLst/>
            </a:prstGeom>
            <a:noFill/>
            <a:ln w="9525">
              <a:noFill/>
              <a:miter lim="800000"/>
              <a:headEnd/>
              <a:tailEnd/>
            </a:ln>
          </p:spPr>
          <p:txBody>
            <a:bodyPr wrap="none" lIns="0" tIns="0" rIns="0" bIns="0" anchor="ctr" anchorCtr="1">
              <a:spAutoFit/>
            </a:bodyPr>
            <a:lstStyle/>
            <a:p>
              <a:pPr lvl="0" algn="ctr" defTabSz="914400" fontAlgn="base">
                <a:spcBef>
                  <a:spcPct val="0"/>
                </a:spcBef>
                <a:spcAft>
                  <a:spcPct val="0"/>
                </a:spcAft>
                <a:defRPr/>
              </a:pPr>
              <a:r>
                <a:rPr lang="en-US" sz="2200" kern="0" dirty="0">
                  <a:solidFill>
                    <a:srgbClr val="FF0000"/>
                  </a:solidFill>
                  <a:cs typeface="Arial"/>
                </a:rPr>
                <a:t>Possible charges or complaints</a:t>
              </a:r>
            </a:p>
          </p:txBody>
        </p:sp>
        <p:sp>
          <p:nvSpPr>
            <p:cNvPr id="41" name="Rectangle 171"/>
            <p:cNvSpPr>
              <a:spLocks noChangeArrowheads="1"/>
            </p:cNvSpPr>
            <p:nvPr/>
          </p:nvSpPr>
          <p:spPr bwMode="auto">
            <a:xfrm>
              <a:off x="152078" y="4546482"/>
              <a:ext cx="4347344" cy="338554"/>
            </a:xfrm>
            <a:prstGeom prst="rect">
              <a:avLst/>
            </a:prstGeom>
            <a:noFill/>
            <a:ln w="9525">
              <a:noFill/>
              <a:miter lim="800000"/>
              <a:headEnd/>
              <a:tailEnd/>
            </a:ln>
          </p:spPr>
          <p:txBody>
            <a:bodyPr wrap="none" lIns="0" tIns="0" rIns="0" bIns="0" anchor="ctr" anchorCtr="1">
              <a:spAutoFit/>
            </a:bodyPr>
            <a:lstStyle/>
            <a:p>
              <a:pPr lvl="0" algn="ctr" defTabSz="914400" fontAlgn="base">
                <a:spcBef>
                  <a:spcPct val="0"/>
                </a:spcBef>
                <a:spcAft>
                  <a:spcPct val="0"/>
                </a:spcAft>
                <a:defRPr/>
              </a:pPr>
              <a:r>
                <a:rPr lang="en-US" sz="2200" kern="0" dirty="0">
                  <a:solidFill>
                    <a:srgbClr val="008000"/>
                  </a:solidFill>
                  <a:cs typeface="Arial"/>
                </a:rPr>
                <a:t>Observations during fact investigation</a:t>
              </a:r>
            </a:p>
          </p:txBody>
        </p:sp>
        <p:cxnSp>
          <p:nvCxnSpPr>
            <p:cNvPr id="42" name="Straight Arrow Connector 41"/>
            <p:cNvCxnSpPr/>
            <p:nvPr/>
          </p:nvCxnSpPr>
          <p:spPr bwMode="auto">
            <a:xfrm rot="840000" flipV="1">
              <a:off x="3112192" y="1815230"/>
              <a:ext cx="1635294" cy="2926080"/>
            </a:xfrm>
            <a:prstGeom prst="straightConnector1">
              <a:avLst/>
            </a:prstGeom>
            <a:ln w="38100">
              <a:solidFill>
                <a:srgbClr val="FF0000"/>
              </a:solidFill>
              <a:tailEnd type="triangle" w="lg" len="lg"/>
            </a:ln>
          </p:spPr>
          <p:style>
            <a:lnRef idx="2">
              <a:schemeClr val="accent6"/>
            </a:lnRef>
            <a:fillRef idx="0">
              <a:schemeClr val="accent6"/>
            </a:fillRef>
            <a:effectRef idx="1">
              <a:schemeClr val="accent6"/>
            </a:effectRef>
            <a:fontRef idx="minor">
              <a:schemeClr val="tx1"/>
            </a:fontRef>
          </p:style>
        </p:cxnSp>
        <p:cxnSp>
          <p:nvCxnSpPr>
            <p:cNvPr id="43" name="Straight Arrow Connector 42"/>
            <p:cNvCxnSpPr/>
            <p:nvPr/>
          </p:nvCxnSpPr>
          <p:spPr bwMode="auto">
            <a:xfrm flipV="1">
              <a:off x="2294084" y="2098964"/>
              <a:ext cx="2281350" cy="2425475"/>
            </a:xfrm>
            <a:prstGeom prst="straightConnector1">
              <a:avLst/>
            </a:prstGeom>
            <a:ln w="38100">
              <a:solidFill>
                <a:srgbClr val="FF0000"/>
              </a:solidFill>
              <a:tailEnd type="triangle" w="lg" len="lg"/>
            </a:ln>
          </p:spPr>
          <p:style>
            <a:lnRef idx="2">
              <a:schemeClr val="accent6"/>
            </a:lnRef>
            <a:fillRef idx="0">
              <a:schemeClr val="accent6"/>
            </a:fillRef>
            <a:effectRef idx="1">
              <a:schemeClr val="accent6"/>
            </a:effectRef>
            <a:fontRef idx="minor">
              <a:schemeClr val="tx1"/>
            </a:fontRef>
          </p:style>
        </p:cxnSp>
        <p:sp>
          <p:nvSpPr>
            <p:cNvPr id="44" name="Rectangle 43"/>
            <p:cNvSpPr/>
            <p:nvPr/>
          </p:nvSpPr>
          <p:spPr>
            <a:xfrm rot="18840000">
              <a:off x="2614783" y="3154367"/>
              <a:ext cx="1224694" cy="256480"/>
            </a:xfrm>
            <a:prstGeom prst="rect">
              <a:avLst/>
            </a:prstGeom>
          </p:spPr>
          <p:txBody>
            <a:bodyPr wrap="none" lIns="0" tIns="0" rIns="0" bIns="0">
              <a:spAutoFit/>
            </a:bodyPr>
            <a:lstStyle/>
            <a:p>
              <a:pPr marL="0" marR="0" lvl="0" indent="0" algn="ctr" defTabSz="914400" rtl="0" eaLnBrk="1" fontAlgn="base" latinLnBrk="0" hangingPunct="1">
                <a:lnSpc>
                  <a:spcPts val="2000"/>
                </a:lnSpc>
                <a:spcBef>
                  <a:spcPct val="0"/>
                </a:spcBef>
                <a:spcAft>
                  <a:spcPts val="120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a:ea typeface="+mn-ea"/>
                  <a:cs typeface="Arial"/>
                </a:rPr>
                <a:t>Hypotheses</a:t>
              </a:r>
            </a:p>
          </p:txBody>
        </p:sp>
        <p:sp>
          <p:nvSpPr>
            <p:cNvPr id="45" name="Rectangle 44"/>
            <p:cNvSpPr/>
            <p:nvPr/>
          </p:nvSpPr>
          <p:spPr>
            <a:xfrm rot="18840000">
              <a:off x="2903277" y="3382967"/>
              <a:ext cx="1197443" cy="256480"/>
            </a:xfrm>
            <a:prstGeom prst="rect">
              <a:avLst/>
            </a:prstGeom>
          </p:spPr>
          <p:txBody>
            <a:bodyPr wrap="none" lIns="0" tIns="0" rIns="0" bIns="0">
              <a:spAutoFit/>
            </a:bodyPr>
            <a:lstStyle/>
            <a:p>
              <a:pPr marL="0" marR="0" lvl="0" indent="0" algn="ctr" defTabSz="914400" rtl="0" eaLnBrk="1" fontAlgn="base" latinLnBrk="0" hangingPunct="1">
                <a:lnSpc>
                  <a:spcPts val="2000"/>
                </a:lnSpc>
                <a:spcBef>
                  <a:spcPct val="0"/>
                </a:spcBef>
                <a:spcAft>
                  <a:spcPts val="120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a:ea typeface="+mn-ea"/>
                  <a:cs typeface="Arial"/>
                </a:rPr>
                <a:t>generation </a:t>
              </a:r>
            </a:p>
          </p:txBody>
        </p:sp>
        <p:cxnSp>
          <p:nvCxnSpPr>
            <p:cNvPr id="46" name="Straight Arrow Connector 45"/>
            <p:cNvCxnSpPr/>
            <p:nvPr/>
          </p:nvCxnSpPr>
          <p:spPr bwMode="auto">
            <a:xfrm rot="900000" flipV="1">
              <a:off x="2216968" y="1851187"/>
              <a:ext cx="1554480" cy="2926080"/>
            </a:xfrm>
            <a:prstGeom prst="straightConnector1">
              <a:avLst/>
            </a:prstGeom>
            <a:ln w="38100">
              <a:solidFill>
                <a:srgbClr val="FF0000"/>
              </a:solidFill>
              <a:tailEnd type="triangle" w="lg" len="lg"/>
            </a:ln>
          </p:spPr>
          <p:style>
            <a:lnRef idx="2">
              <a:schemeClr val="accent6"/>
            </a:lnRef>
            <a:fillRef idx="0">
              <a:schemeClr val="accent6"/>
            </a:fillRef>
            <a:effectRef idx="1">
              <a:schemeClr val="accent6"/>
            </a:effectRef>
            <a:fontRef idx="minor">
              <a:schemeClr val="tx1"/>
            </a:fontRef>
          </p:style>
        </p:cxnSp>
      </p:grpSp>
    </p:spTree>
    <p:extLst>
      <p:ext uri="{BB962C8B-B14F-4D97-AF65-F5344CB8AC3E}">
        <p14:creationId xmlns:p14="http://schemas.microsoft.com/office/powerpoint/2010/main" val="331774175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84094" y="-6820"/>
            <a:ext cx="11534587" cy="62606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400" dirty="0" smtClean="0"/>
              <a:t>Evidence-Based Reasoning in Cybersecurity</a:t>
            </a:r>
            <a:endParaRPr lang="en-US" sz="3400" dirty="0"/>
          </a:p>
        </p:txBody>
      </p:sp>
      <p:cxnSp>
        <p:nvCxnSpPr>
          <p:cNvPr id="3" name="Straight Connector 2"/>
          <p:cNvCxnSpPr/>
          <p:nvPr/>
        </p:nvCxnSpPr>
        <p:spPr>
          <a:xfrm>
            <a:off x="612648" y="611322"/>
            <a:ext cx="10972800"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93320" y="4144868"/>
            <a:ext cx="10972799" cy="1569660"/>
          </a:xfrm>
          <a:prstGeom prst="rect">
            <a:avLst/>
          </a:prstGeom>
          <a:noFill/>
        </p:spPr>
        <p:txBody>
          <a:bodyPr wrap="square" rtlCol="0">
            <a:spAutoFit/>
          </a:bodyPr>
          <a:lstStyle/>
          <a:p>
            <a:pPr eaLnBrk="0" hangingPunct="0">
              <a:spcBef>
                <a:spcPts val="600"/>
              </a:spcBef>
            </a:pPr>
            <a:r>
              <a:rPr lang="en-US" sz="2400" dirty="0">
                <a:solidFill>
                  <a:srgbClr val="000000"/>
                </a:solidFill>
              </a:rPr>
              <a:t>In cybersecurity, a suspicious connection to our computer from an external computer triggers the automatic generation of alternative threat and nonthreat hypotheses. Each generated hypothesis is used to guide the collection of additional evidence, which is used to assess the probability of each hypothesis</a:t>
            </a:r>
            <a:r>
              <a:rPr lang="en-GB" sz="2400" dirty="0">
                <a:solidFill>
                  <a:srgbClr val="000000"/>
                </a:solidFill>
              </a:rPr>
              <a:t>.</a:t>
            </a:r>
            <a:endParaRPr lang="en-US" sz="2400" dirty="0">
              <a:solidFill>
                <a:srgbClr val="000000"/>
              </a:solidFill>
            </a:endParaRPr>
          </a:p>
        </p:txBody>
      </p:sp>
      <p:sp>
        <p:nvSpPr>
          <p:cNvPr id="25" name="TextBox 24"/>
          <p:cNvSpPr txBox="1"/>
          <p:nvPr/>
        </p:nvSpPr>
        <p:spPr>
          <a:xfrm>
            <a:off x="507592" y="5812725"/>
            <a:ext cx="11272471" cy="461665"/>
          </a:xfrm>
          <a:prstGeom prst="rect">
            <a:avLst/>
          </a:prstGeom>
          <a:noFill/>
        </p:spPr>
        <p:txBody>
          <a:bodyPr wrap="square" rtlCol="0">
            <a:spAutoFit/>
          </a:bodyPr>
          <a:lstStyle/>
          <a:p>
            <a:r>
              <a:rPr lang="en-US" sz="1200" dirty="0" err="1" smtClean="0"/>
              <a:t>Meckl</a:t>
            </a:r>
            <a:r>
              <a:rPr lang="en-US" sz="1200" dirty="0" smtClean="0"/>
              <a:t>, S., Tecuci, G., Boicu</a:t>
            </a:r>
            <a:r>
              <a:rPr lang="en-US" sz="1200" dirty="0"/>
              <a:t>, M., Marcu, D</a:t>
            </a:r>
            <a:r>
              <a:rPr lang="en-US" sz="1200" dirty="0" smtClean="0"/>
              <a:t>.,</a:t>
            </a:r>
            <a:r>
              <a:rPr lang="en-US" sz="1200" dirty="0"/>
              <a:t> </a:t>
            </a:r>
            <a:r>
              <a:rPr lang="en-US" sz="1200" dirty="0" smtClean="0">
                <a:hlinkClick r:id="rId2"/>
              </a:rPr>
              <a:t>Towards an Operational Semantic Theory of Cyber Defense Against Advanced Persistent Threats</a:t>
            </a:r>
            <a:r>
              <a:rPr lang="en-US" sz="1200" dirty="0" smtClean="0"/>
              <a:t>, in </a:t>
            </a:r>
            <a:r>
              <a:rPr lang="en-US" sz="1200" i="1" dirty="0" smtClean="0"/>
              <a:t>Proceedings of the 10th International Conference on Semantic Technologies for Intelligence, Defense, and Security – STIDS</a:t>
            </a:r>
            <a:r>
              <a:rPr lang="en-US" sz="1200" dirty="0" smtClean="0"/>
              <a:t>, Fairfax, VA, 18-20 November, 2015. </a:t>
            </a:r>
            <a:r>
              <a:rPr lang="en-US" sz="1200" dirty="0" smtClean="0">
                <a:hlinkClick r:id="rId2"/>
              </a:rPr>
              <a:t>http://lac.gmu.edu/publications/2015/APT-LAC.pdf</a:t>
            </a:r>
            <a:r>
              <a:rPr lang="en-US" sz="1200" dirty="0" smtClean="0"/>
              <a:t> </a:t>
            </a:r>
            <a:endParaRPr lang="en-US" sz="1200" dirty="0"/>
          </a:p>
        </p:txBody>
      </p:sp>
      <p:grpSp>
        <p:nvGrpSpPr>
          <p:cNvPr id="27" name="Group 26"/>
          <p:cNvGrpSpPr/>
          <p:nvPr/>
        </p:nvGrpSpPr>
        <p:grpSpPr>
          <a:xfrm>
            <a:off x="719484" y="781406"/>
            <a:ext cx="10845835" cy="3219033"/>
            <a:chOff x="601720" y="1666003"/>
            <a:chExt cx="10845835" cy="3219033"/>
          </a:xfrm>
        </p:grpSpPr>
        <p:sp>
          <p:nvSpPr>
            <p:cNvPr id="28" name="TextBox 320"/>
            <p:cNvSpPr txBox="1">
              <a:spLocks noChangeArrowheads="1"/>
            </p:cNvSpPr>
            <p:nvPr/>
          </p:nvSpPr>
          <p:spPr bwMode="auto">
            <a:xfrm>
              <a:off x="8340934" y="1666003"/>
              <a:ext cx="3106621" cy="338554"/>
            </a:xfrm>
            <a:prstGeom prst="rect">
              <a:avLst/>
            </a:prstGeom>
            <a:noFill/>
            <a:ln w="9525">
              <a:noFill/>
              <a:miter lim="800000"/>
              <a:headEnd/>
              <a:tailEnd/>
            </a:ln>
          </p:spPr>
          <p:txBody>
            <a:bodyPr wrap="none" lIns="0" tIns="0" rIns="0" bIns="0" anchor="ctr" anchorCtr="1">
              <a:spAutoFit/>
            </a:bodyPr>
            <a:lstStyle/>
            <a:p>
              <a:pPr lvl="0" algn="ctr" defTabSz="914400" fontAlgn="base">
                <a:spcBef>
                  <a:spcPct val="0"/>
                </a:spcBef>
                <a:spcAft>
                  <a:spcPct val="0"/>
                </a:spcAft>
                <a:defRPr/>
              </a:pPr>
              <a:r>
                <a:rPr lang="en-US" sz="2200" kern="0" dirty="0">
                  <a:solidFill>
                    <a:srgbClr val="008000"/>
                  </a:solidFill>
                  <a:cs typeface="Arial"/>
                </a:rPr>
                <a:t>Probabilities of hypotheses</a:t>
              </a:r>
            </a:p>
          </p:txBody>
        </p:sp>
        <p:sp>
          <p:nvSpPr>
            <p:cNvPr id="29" name="AutoShape 8"/>
            <p:cNvSpPr>
              <a:spLocks noChangeArrowheads="1"/>
            </p:cNvSpPr>
            <p:nvPr/>
          </p:nvSpPr>
          <p:spPr bwMode="auto">
            <a:xfrm rot="18780000">
              <a:off x="8178543" y="2843916"/>
              <a:ext cx="1021048" cy="340519"/>
            </a:xfrm>
            <a:prstGeom prst="roundRect">
              <a:avLst>
                <a:gd name="adj" fmla="val 16667"/>
              </a:avLst>
            </a:prstGeom>
            <a:noFill/>
            <a:ln w="12700">
              <a:noFill/>
              <a:miter lim="800000"/>
              <a:headEnd/>
              <a:tailEnd/>
            </a:ln>
          </p:spPr>
          <p:txBody>
            <a:bodyPr wrap="none" lIns="0" tIns="0" rIns="0" bIns="0" anchor="ctr">
              <a:spAutoFit/>
            </a:bodyPr>
            <a:lstStyle/>
            <a:p>
              <a:pPr marL="0" marR="0" lvl="0" indent="0" algn="ctr" defTabSz="914400" rtl="0" eaLnBrk="1" fontAlgn="base" latinLnBrk="0" hangingPunct="1">
                <a:lnSpc>
                  <a:spcPct val="100000"/>
                </a:lnSpc>
                <a:spcBef>
                  <a:spcPct val="0"/>
                </a:spcBef>
                <a:spcAft>
                  <a:spcPts val="1200"/>
                </a:spcAft>
                <a:buClrTx/>
                <a:buSzTx/>
                <a:buFontTx/>
                <a:buNone/>
                <a:tabLst/>
                <a:defRPr/>
              </a:pPr>
              <a:r>
                <a:rPr kumimoji="0" lang="en-US" sz="2000" b="0" i="0" u="none" strike="noStrike" kern="0" cap="none" spc="0" normalizeH="0" baseline="0" noProof="0" dirty="0">
                  <a:ln>
                    <a:noFill/>
                  </a:ln>
                  <a:solidFill>
                    <a:srgbClr val="008000"/>
                  </a:solidFill>
                  <a:effectLst/>
                  <a:uLnTx/>
                  <a:uFillTx/>
                  <a:latin typeface="Calibri"/>
                  <a:ea typeface="+mn-ea"/>
                  <a:cs typeface="Arial"/>
                </a:rPr>
                <a:t>Multi-INT</a:t>
              </a:r>
            </a:p>
          </p:txBody>
        </p:sp>
        <p:cxnSp>
          <p:nvCxnSpPr>
            <p:cNvPr id="30" name="Straight Arrow Connector 29"/>
            <p:cNvCxnSpPr/>
            <p:nvPr/>
          </p:nvCxnSpPr>
          <p:spPr bwMode="auto">
            <a:xfrm flipH="1">
              <a:off x="8005376" y="2036617"/>
              <a:ext cx="2299875" cy="2437946"/>
            </a:xfrm>
            <a:prstGeom prst="straightConnector1">
              <a:avLst/>
            </a:prstGeom>
            <a:noFill/>
            <a:ln w="38100" cap="flat" cmpd="sng" algn="ctr">
              <a:solidFill>
                <a:srgbClr val="008000"/>
              </a:solidFill>
              <a:prstDash val="solid"/>
              <a:headEnd type="triangle" w="lg" len="lg"/>
              <a:tailEnd type="none" w="med" len="med"/>
            </a:ln>
            <a:effectLst/>
          </p:spPr>
        </p:cxnSp>
        <p:cxnSp>
          <p:nvCxnSpPr>
            <p:cNvPr id="31" name="Straight Arrow Connector 30"/>
            <p:cNvCxnSpPr/>
            <p:nvPr/>
          </p:nvCxnSpPr>
          <p:spPr bwMode="auto">
            <a:xfrm flipH="1">
              <a:off x="7139215" y="2033385"/>
              <a:ext cx="2233766" cy="2451531"/>
            </a:xfrm>
            <a:prstGeom prst="straightConnector1">
              <a:avLst/>
            </a:prstGeom>
            <a:noFill/>
            <a:ln w="38100" cap="flat" cmpd="sng" algn="ctr">
              <a:solidFill>
                <a:srgbClr val="008000"/>
              </a:solidFill>
              <a:prstDash val="solid"/>
              <a:headEnd type="triangle" w="lg" len="lg"/>
              <a:tailEnd type="none" w="med" len="med"/>
            </a:ln>
            <a:effectLst/>
          </p:spPr>
        </p:cxnSp>
        <p:cxnSp>
          <p:nvCxnSpPr>
            <p:cNvPr id="32" name="Straight Arrow Connector 31"/>
            <p:cNvCxnSpPr/>
            <p:nvPr/>
          </p:nvCxnSpPr>
          <p:spPr bwMode="auto">
            <a:xfrm flipH="1">
              <a:off x="7575482" y="2036617"/>
              <a:ext cx="2277353" cy="2430353"/>
            </a:xfrm>
            <a:prstGeom prst="straightConnector1">
              <a:avLst/>
            </a:prstGeom>
            <a:noFill/>
            <a:ln w="38100" cap="flat" cmpd="sng" algn="ctr">
              <a:solidFill>
                <a:srgbClr val="008000"/>
              </a:solidFill>
              <a:prstDash val="solid"/>
              <a:headEnd type="triangle" w="lg" len="lg"/>
              <a:tailEnd type="none" w="med" len="med"/>
            </a:ln>
            <a:effectLst/>
          </p:spPr>
        </p:cxnSp>
        <p:sp>
          <p:nvSpPr>
            <p:cNvPr id="33" name="AutoShape 8"/>
            <p:cNvSpPr>
              <a:spLocks noChangeArrowheads="1"/>
            </p:cNvSpPr>
            <p:nvPr/>
          </p:nvSpPr>
          <p:spPr bwMode="auto">
            <a:xfrm rot="18840000">
              <a:off x="8679502" y="2982675"/>
              <a:ext cx="673887" cy="340519"/>
            </a:xfrm>
            <a:prstGeom prst="roundRect">
              <a:avLst>
                <a:gd name="adj" fmla="val 16667"/>
              </a:avLst>
            </a:prstGeom>
            <a:noFill/>
            <a:ln w="12700">
              <a:noFill/>
              <a:miter lim="800000"/>
              <a:headEnd/>
              <a:tailEnd/>
            </a:ln>
          </p:spPr>
          <p:txBody>
            <a:bodyPr wrap="none" lIns="0" tIns="0" rIns="0" bIns="0" anchor="ctr">
              <a:spAutoFit/>
            </a:bodyPr>
            <a:lstStyle/>
            <a:p>
              <a:pPr marL="0" marR="0" lvl="0" indent="0" algn="ctr" defTabSz="914400" rtl="0" eaLnBrk="1" fontAlgn="base" latinLnBrk="0" hangingPunct="1">
                <a:lnSpc>
                  <a:spcPct val="100000"/>
                </a:lnSpc>
                <a:spcBef>
                  <a:spcPct val="0"/>
                </a:spcBef>
                <a:spcAft>
                  <a:spcPts val="1200"/>
                </a:spcAft>
                <a:buClrTx/>
                <a:buSzTx/>
                <a:buFontTx/>
                <a:buNone/>
                <a:tabLst/>
                <a:defRPr/>
              </a:pPr>
              <a:r>
                <a:rPr kumimoji="0" lang="en-US" sz="2000" b="0" i="0" u="none" strike="noStrike" kern="0" cap="none" spc="0" normalizeH="0" baseline="0" noProof="0" dirty="0">
                  <a:ln>
                    <a:noFill/>
                  </a:ln>
                  <a:solidFill>
                    <a:srgbClr val="008000"/>
                  </a:solidFill>
                  <a:effectLst/>
                  <a:uLnTx/>
                  <a:uFillTx/>
                  <a:latin typeface="Calibri"/>
                  <a:ea typeface="+mn-ea"/>
                  <a:cs typeface="Arial"/>
                </a:rPr>
                <a:t>fusion</a:t>
              </a:r>
            </a:p>
          </p:txBody>
        </p:sp>
        <p:sp>
          <p:nvSpPr>
            <p:cNvPr id="34" name="Rectangle 171"/>
            <p:cNvSpPr>
              <a:spLocks noChangeArrowheads="1"/>
            </p:cNvSpPr>
            <p:nvPr/>
          </p:nvSpPr>
          <p:spPr bwMode="auto">
            <a:xfrm>
              <a:off x="6773115" y="4546482"/>
              <a:ext cx="1617430" cy="338554"/>
            </a:xfrm>
            <a:prstGeom prst="rect">
              <a:avLst/>
            </a:prstGeom>
            <a:noFill/>
            <a:ln w="9525">
              <a:noFill/>
              <a:miter lim="800000"/>
              <a:headEnd/>
              <a:tailEnd/>
            </a:ln>
          </p:spPr>
          <p:txBody>
            <a:bodyPr wrap="none" lIns="0" tIns="0" rIns="0" bIns="0" anchor="ctr" anchorCtr="1">
              <a:spAutoFit/>
            </a:bodyPr>
            <a:lstStyle/>
            <a:p>
              <a:pPr lvl="0" algn="ctr" defTabSz="914400" fontAlgn="base">
                <a:spcBef>
                  <a:spcPct val="0"/>
                </a:spcBef>
                <a:spcAft>
                  <a:spcPct val="0"/>
                </a:spcAft>
                <a:defRPr/>
              </a:pPr>
              <a:r>
                <a:rPr lang="en-US" sz="2200" kern="0" dirty="0">
                  <a:solidFill>
                    <a:srgbClr val="0000FF"/>
                  </a:solidFill>
                  <a:cs typeface="Arial"/>
                </a:rPr>
                <a:t>New evidence</a:t>
              </a:r>
            </a:p>
          </p:txBody>
        </p:sp>
        <p:cxnSp>
          <p:nvCxnSpPr>
            <p:cNvPr id="35" name="Straight Arrow Connector 34"/>
            <p:cNvCxnSpPr/>
            <p:nvPr/>
          </p:nvCxnSpPr>
          <p:spPr bwMode="auto">
            <a:xfrm rot="20700000">
              <a:off x="4907073" y="1743578"/>
              <a:ext cx="2359011" cy="3078160"/>
            </a:xfrm>
            <a:prstGeom prst="straightConnector1">
              <a:avLst/>
            </a:prstGeom>
            <a:noFill/>
            <a:ln w="38100" cap="flat" cmpd="sng" algn="ctr">
              <a:solidFill>
                <a:srgbClr val="0000FF"/>
              </a:solidFill>
              <a:prstDash val="solid"/>
              <a:headEnd type="none" w="lg" len="lg"/>
              <a:tailEnd type="triangle" w="lg" len="lg"/>
            </a:ln>
            <a:effectLst/>
          </p:spPr>
        </p:cxnSp>
        <p:cxnSp>
          <p:nvCxnSpPr>
            <p:cNvPr id="36" name="Straight Arrow Connector 35"/>
            <p:cNvCxnSpPr/>
            <p:nvPr/>
          </p:nvCxnSpPr>
          <p:spPr bwMode="auto">
            <a:xfrm rot="20700000">
              <a:off x="4434532" y="1797378"/>
              <a:ext cx="2380983" cy="3028510"/>
            </a:xfrm>
            <a:prstGeom prst="straightConnector1">
              <a:avLst/>
            </a:prstGeom>
            <a:noFill/>
            <a:ln w="38100" cap="flat" cmpd="sng" algn="ctr">
              <a:solidFill>
                <a:srgbClr val="0000FF"/>
              </a:solidFill>
              <a:prstDash val="solid"/>
              <a:headEnd type="none" w="lg" len="lg"/>
              <a:tailEnd type="triangle" w="lg" len="lg"/>
            </a:ln>
            <a:effectLst/>
          </p:spPr>
        </p:cxnSp>
        <p:cxnSp>
          <p:nvCxnSpPr>
            <p:cNvPr id="37" name="Straight Arrow Connector 36"/>
            <p:cNvCxnSpPr/>
            <p:nvPr/>
          </p:nvCxnSpPr>
          <p:spPr bwMode="auto">
            <a:xfrm rot="20700000">
              <a:off x="5368935" y="1735958"/>
              <a:ext cx="2346358" cy="3067070"/>
            </a:xfrm>
            <a:prstGeom prst="straightConnector1">
              <a:avLst/>
            </a:prstGeom>
            <a:noFill/>
            <a:ln w="38100" cap="flat" cmpd="sng" algn="ctr">
              <a:solidFill>
                <a:srgbClr val="0000FF"/>
              </a:solidFill>
              <a:prstDash val="solid"/>
              <a:headEnd type="none" w="lg" len="lg"/>
              <a:tailEnd type="triangle" w="lg" len="lg"/>
            </a:ln>
            <a:effectLst/>
          </p:spPr>
        </p:cxnSp>
        <p:sp>
          <p:nvSpPr>
            <p:cNvPr id="38" name="Rectangle 37"/>
            <p:cNvSpPr/>
            <p:nvPr/>
          </p:nvSpPr>
          <p:spPr>
            <a:xfrm rot="2280000">
              <a:off x="5159583" y="3123660"/>
              <a:ext cx="2216731" cy="256480"/>
            </a:xfrm>
            <a:prstGeom prst="rect">
              <a:avLst/>
            </a:prstGeom>
          </p:spPr>
          <p:txBody>
            <a:bodyPr wrap="square" lIns="0" tIns="0" rIns="0" bIns="0">
              <a:spAutoFit/>
            </a:bodyPr>
            <a:lstStyle/>
            <a:p>
              <a:pPr marL="0" marR="0" lvl="0" indent="0" algn="ctr" defTabSz="914400" rtl="0" eaLnBrk="1" fontAlgn="base" latinLnBrk="0" hangingPunct="1">
                <a:lnSpc>
                  <a:spcPts val="2000"/>
                </a:lnSpc>
                <a:spcBef>
                  <a:spcPct val="0"/>
                </a:spcBef>
                <a:spcAft>
                  <a:spcPts val="1200"/>
                </a:spcAft>
                <a:buClrTx/>
                <a:buSzTx/>
                <a:buFontTx/>
                <a:buNone/>
                <a:tabLst/>
                <a:defRPr/>
              </a:pPr>
              <a:r>
                <a:rPr kumimoji="0" lang="en-US" sz="2000" b="0" i="0" u="none" strike="noStrike" kern="0" cap="none" spc="0" normalizeH="0" baseline="0" noProof="0" dirty="0">
                  <a:ln>
                    <a:noFill/>
                  </a:ln>
                  <a:solidFill>
                    <a:srgbClr val="0000FF"/>
                  </a:solidFill>
                  <a:effectLst/>
                  <a:uLnTx/>
                  <a:uFillTx/>
                  <a:latin typeface="Calibri"/>
                  <a:ea typeface="+mn-ea"/>
                  <a:cs typeface="Arial"/>
                </a:rPr>
                <a:t>Hypothesis-driven </a:t>
              </a:r>
            </a:p>
          </p:txBody>
        </p:sp>
        <p:sp>
          <p:nvSpPr>
            <p:cNvPr id="39" name="Rectangle 38"/>
            <p:cNvSpPr/>
            <p:nvPr/>
          </p:nvSpPr>
          <p:spPr>
            <a:xfrm rot="2225990">
              <a:off x="4978862" y="3375487"/>
              <a:ext cx="2249464" cy="256480"/>
            </a:xfrm>
            <a:prstGeom prst="rect">
              <a:avLst/>
            </a:prstGeom>
          </p:spPr>
          <p:txBody>
            <a:bodyPr wrap="square" lIns="0" tIns="0" rIns="0" bIns="0">
              <a:spAutoFit/>
            </a:bodyPr>
            <a:lstStyle/>
            <a:p>
              <a:pPr marL="0" marR="0" lvl="0" indent="0" algn="ctr" defTabSz="914400" rtl="0" eaLnBrk="1" fontAlgn="base" latinLnBrk="0" hangingPunct="1">
                <a:lnSpc>
                  <a:spcPts val="2000"/>
                </a:lnSpc>
                <a:spcBef>
                  <a:spcPct val="0"/>
                </a:spcBef>
                <a:spcAft>
                  <a:spcPts val="1200"/>
                </a:spcAft>
                <a:buClrTx/>
                <a:buSzTx/>
                <a:buFontTx/>
                <a:buNone/>
                <a:tabLst/>
                <a:defRPr/>
              </a:pPr>
              <a:r>
                <a:rPr kumimoji="0" lang="en-US" sz="2000" b="0" i="0" u="none" strike="noStrike" kern="0" cap="none" spc="0" normalizeH="0" baseline="0" noProof="0" dirty="0">
                  <a:ln>
                    <a:noFill/>
                  </a:ln>
                  <a:solidFill>
                    <a:srgbClr val="0000FF"/>
                  </a:solidFill>
                  <a:effectLst/>
                  <a:uLnTx/>
                  <a:uFillTx/>
                  <a:latin typeface="Calibri"/>
                  <a:ea typeface="+mn-ea"/>
                  <a:cs typeface="Arial"/>
                </a:rPr>
                <a:t>evidence discovery</a:t>
              </a:r>
            </a:p>
          </p:txBody>
        </p:sp>
        <p:sp>
          <p:nvSpPr>
            <p:cNvPr id="40" name="TextBox 320"/>
            <p:cNvSpPr txBox="1">
              <a:spLocks noChangeArrowheads="1"/>
            </p:cNvSpPr>
            <p:nvPr/>
          </p:nvSpPr>
          <p:spPr bwMode="auto">
            <a:xfrm>
              <a:off x="2614353" y="1666003"/>
              <a:ext cx="3847207" cy="338554"/>
            </a:xfrm>
            <a:prstGeom prst="rect">
              <a:avLst/>
            </a:prstGeom>
            <a:noFill/>
            <a:ln w="9525">
              <a:noFill/>
              <a:miter lim="800000"/>
              <a:headEnd/>
              <a:tailEnd/>
            </a:ln>
          </p:spPr>
          <p:txBody>
            <a:bodyPr wrap="none" lIns="0" tIns="0" rIns="0" bIns="0" anchor="ctr" anchorCtr="1">
              <a:spAutoFit/>
            </a:bodyPr>
            <a:lstStyle/>
            <a:p>
              <a:pPr lvl="0" algn="ctr" defTabSz="914400" fontAlgn="base">
                <a:spcBef>
                  <a:spcPct val="0"/>
                </a:spcBef>
                <a:spcAft>
                  <a:spcPct val="0"/>
                </a:spcAft>
                <a:defRPr/>
              </a:pPr>
              <a:r>
                <a:rPr lang="en-US" sz="2200" kern="0" dirty="0">
                  <a:solidFill>
                    <a:srgbClr val="FF0000"/>
                  </a:solidFill>
                  <a:cs typeface="Arial"/>
                </a:rPr>
                <a:t>Threat and nonthreat hypotheses</a:t>
              </a:r>
            </a:p>
          </p:txBody>
        </p:sp>
        <p:sp>
          <p:nvSpPr>
            <p:cNvPr id="41" name="Rectangle 171"/>
            <p:cNvSpPr>
              <a:spLocks noChangeArrowheads="1"/>
            </p:cNvSpPr>
            <p:nvPr/>
          </p:nvSpPr>
          <p:spPr bwMode="auto">
            <a:xfrm>
              <a:off x="601720" y="4546482"/>
              <a:ext cx="3448060" cy="338554"/>
            </a:xfrm>
            <a:prstGeom prst="rect">
              <a:avLst/>
            </a:prstGeom>
            <a:noFill/>
            <a:ln w="9525">
              <a:noFill/>
              <a:miter lim="800000"/>
              <a:headEnd/>
              <a:tailEnd/>
            </a:ln>
          </p:spPr>
          <p:txBody>
            <a:bodyPr wrap="none" lIns="0" tIns="0" rIns="0" bIns="0" anchor="ctr" anchorCtr="1">
              <a:spAutoFit/>
            </a:bodyPr>
            <a:lstStyle/>
            <a:p>
              <a:pPr lvl="0" algn="ctr" defTabSz="914400" fontAlgn="base">
                <a:spcBef>
                  <a:spcPct val="0"/>
                </a:spcBef>
                <a:spcAft>
                  <a:spcPct val="0"/>
                </a:spcAft>
                <a:defRPr/>
              </a:pPr>
              <a:r>
                <a:rPr lang="en-US" sz="2200" kern="0" dirty="0">
                  <a:solidFill>
                    <a:srgbClr val="008000"/>
                  </a:solidFill>
                  <a:cs typeface="Arial"/>
                </a:rPr>
                <a:t>Evidence of suspicious activity</a:t>
              </a:r>
            </a:p>
          </p:txBody>
        </p:sp>
        <p:cxnSp>
          <p:nvCxnSpPr>
            <p:cNvPr id="42" name="Straight Arrow Connector 41"/>
            <p:cNvCxnSpPr/>
            <p:nvPr/>
          </p:nvCxnSpPr>
          <p:spPr bwMode="auto">
            <a:xfrm rot="840000" flipV="1">
              <a:off x="3112192" y="1815230"/>
              <a:ext cx="1635294" cy="2926080"/>
            </a:xfrm>
            <a:prstGeom prst="straightConnector1">
              <a:avLst/>
            </a:prstGeom>
            <a:ln w="38100">
              <a:solidFill>
                <a:srgbClr val="FF0000"/>
              </a:solidFill>
              <a:tailEnd type="triangle" w="lg" len="lg"/>
            </a:ln>
          </p:spPr>
          <p:style>
            <a:lnRef idx="2">
              <a:schemeClr val="accent6"/>
            </a:lnRef>
            <a:fillRef idx="0">
              <a:schemeClr val="accent6"/>
            </a:fillRef>
            <a:effectRef idx="1">
              <a:schemeClr val="accent6"/>
            </a:effectRef>
            <a:fontRef idx="minor">
              <a:schemeClr val="tx1"/>
            </a:fontRef>
          </p:style>
        </p:cxnSp>
        <p:cxnSp>
          <p:nvCxnSpPr>
            <p:cNvPr id="43" name="Straight Arrow Connector 42"/>
            <p:cNvCxnSpPr/>
            <p:nvPr/>
          </p:nvCxnSpPr>
          <p:spPr bwMode="auto">
            <a:xfrm flipV="1">
              <a:off x="2294084" y="2098964"/>
              <a:ext cx="2281350" cy="2425475"/>
            </a:xfrm>
            <a:prstGeom prst="straightConnector1">
              <a:avLst/>
            </a:prstGeom>
            <a:ln w="38100">
              <a:solidFill>
                <a:srgbClr val="FF0000"/>
              </a:solidFill>
              <a:tailEnd type="triangle" w="lg" len="lg"/>
            </a:ln>
          </p:spPr>
          <p:style>
            <a:lnRef idx="2">
              <a:schemeClr val="accent6"/>
            </a:lnRef>
            <a:fillRef idx="0">
              <a:schemeClr val="accent6"/>
            </a:fillRef>
            <a:effectRef idx="1">
              <a:schemeClr val="accent6"/>
            </a:effectRef>
            <a:fontRef idx="minor">
              <a:schemeClr val="tx1"/>
            </a:fontRef>
          </p:style>
        </p:cxnSp>
        <p:sp>
          <p:nvSpPr>
            <p:cNvPr id="44" name="Rectangle 43"/>
            <p:cNvSpPr/>
            <p:nvPr/>
          </p:nvSpPr>
          <p:spPr>
            <a:xfrm rot="18840000">
              <a:off x="2614783" y="3154367"/>
              <a:ext cx="1224694" cy="256480"/>
            </a:xfrm>
            <a:prstGeom prst="rect">
              <a:avLst/>
            </a:prstGeom>
          </p:spPr>
          <p:txBody>
            <a:bodyPr wrap="none" lIns="0" tIns="0" rIns="0" bIns="0">
              <a:spAutoFit/>
            </a:bodyPr>
            <a:lstStyle/>
            <a:p>
              <a:pPr marL="0" marR="0" lvl="0" indent="0" algn="ctr" defTabSz="914400" rtl="0" eaLnBrk="1" fontAlgn="base" latinLnBrk="0" hangingPunct="1">
                <a:lnSpc>
                  <a:spcPts val="2000"/>
                </a:lnSpc>
                <a:spcBef>
                  <a:spcPct val="0"/>
                </a:spcBef>
                <a:spcAft>
                  <a:spcPts val="120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a:ea typeface="+mn-ea"/>
                  <a:cs typeface="Arial"/>
                </a:rPr>
                <a:t>Hypotheses</a:t>
              </a:r>
            </a:p>
          </p:txBody>
        </p:sp>
        <p:sp>
          <p:nvSpPr>
            <p:cNvPr id="45" name="Rectangle 44"/>
            <p:cNvSpPr/>
            <p:nvPr/>
          </p:nvSpPr>
          <p:spPr>
            <a:xfrm rot="18840000">
              <a:off x="2903277" y="3382967"/>
              <a:ext cx="1197443" cy="256480"/>
            </a:xfrm>
            <a:prstGeom prst="rect">
              <a:avLst/>
            </a:prstGeom>
          </p:spPr>
          <p:txBody>
            <a:bodyPr wrap="none" lIns="0" tIns="0" rIns="0" bIns="0">
              <a:spAutoFit/>
            </a:bodyPr>
            <a:lstStyle/>
            <a:p>
              <a:pPr marL="0" marR="0" lvl="0" indent="0" algn="ctr" defTabSz="914400" rtl="0" eaLnBrk="1" fontAlgn="base" latinLnBrk="0" hangingPunct="1">
                <a:lnSpc>
                  <a:spcPts val="2000"/>
                </a:lnSpc>
                <a:spcBef>
                  <a:spcPct val="0"/>
                </a:spcBef>
                <a:spcAft>
                  <a:spcPts val="120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a:ea typeface="+mn-ea"/>
                  <a:cs typeface="Arial"/>
                </a:rPr>
                <a:t>generation </a:t>
              </a:r>
            </a:p>
          </p:txBody>
        </p:sp>
        <p:cxnSp>
          <p:nvCxnSpPr>
            <p:cNvPr id="46" name="Straight Arrow Connector 45"/>
            <p:cNvCxnSpPr/>
            <p:nvPr/>
          </p:nvCxnSpPr>
          <p:spPr bwMode="auto">
            <a:xfrm rot="900000" flipV="1">
              <a:off x="2216968" y="1851187"/>
              <a:ext cx="1554480" cy="2926080"/>
            </a:xfrm>
            <a:prstGeom prst="straightConnector1">
              <a:avLst/>
            </a:prstGeom>
            <a:ln w="38100">
              <a:solidFill>
                <a:srgbClr val="FF0000"/>
              </a:solidFill>
              <a:tailEnd type="triangle" w="lg" len="lg"/>
            </a:ln>
          </p:spPr>
          <p:style>
            <a:lnRef idx="2">
              <a:schemeClr val="accent6"/>
            </a:lnRef>
            <a:fillRef idx="0">
              <a:schemeClr val="accent6"/>
            </a:fillRef>
            <a:effectRef idx="1">
              <a:schemeClr val="accent6"/>
            </a:effectRef>
            <a:fontRef idx="minor">
              <a:schemeClr val="tx1"/>
            </a:fontRef>
          </p:style>
        </p:cxnSp>
      </p:grpSp>
    </p:spTree>
    <p:extLst>
      <p:ext uri="{BB962C8B-B14F-4D97-AF65-F5344CB8AC3E}">
        <p14:creationId xmlns:p14="http://schemas.microsoft.com/office/powerpoint/2010/main" val="58522955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Activities (October 2016 – May 2017)</a:t>
            </a:r>
            <a:endParaRPr lang="en-US" dirty="0"/>
          </a:p>
        </p:txBody>
      </p:sp>
      <p:sp>
        <p:nvSpPr>
          <p:cNvPr id="3" name="Content Placeholder 2"/>
          <p:cNvSpPr>
            <a:spLocks noGrp="1"/>
          </p:cNvSpPr>
          <p:nvPr>
            <p:ph idx="1"/>
          </p:nvPr>
        </p:nvSpPr>
        <p:spPr>
          <a:xfrm>
            <a:off x="1057469" y="1468015"/>
            <a:ext cx="9305732" cy="4580087"/>
          </a:xfrm>
        </p:spPr>
        <p:txBody>
          <a:bodyPr>
            <a:normAutofit/>
          </a:bodyPr>
          <a:lstStyle/>
          <a:p>
            <a:pPr marL="342900" indent="-342900">
              <a:buClr>
                <a:srgbClr val="008000"/>
              </a:buClr>
              <a:buFont typeface="Wingdings" panose="05000000000000000000" pitchFamily="2" charset="2"/>
              <a:buChar char="Ø"/>
            </a:pPr>
            <a:r>
              <a:rPr lang="en-US" sz="2800" dirty="0" smtClean="0"/>
              <a:t>Development of </a:t>
            </a:r>
            <a:r>
              <a:rPr lang="en-US" sz="2800" dirty="0" err="1" smtClean="0"/>
              <a:t>sInvestigator</a:t>
            </a:r>
            <a:r>
              <a:rPr lang="en-US" sz="2800" dirty="0" smtClean="0"/>
              <a:t> Version 1</a:t>
            </a:r>
          </a:p>
          <a:p>
            <a:pPr marL="342900" indent="-342900">
              <a:buClr>
                <a:srgbClr val="008000"/>
              </a:buClr>
              <a:buFont typeface="Wingdings" panose="05000000000000000000" pitchFamily="2" charset="2"/>
              <a:buChar char="Ø"/>
            </a:pPr>
            <a:r>
              <a:rPr lang="en-US" sz="2800" dirty="0" smtClean="0"/>
              <a:t>Incorporating Assessment of Internet Sources</a:t>
            </a:r>
          </a:p>
          <a:p>
            <a:pPr marL="342900" indent="-342900">
              <a:buClr>
                <a:srgbClr val="008000"/>
              </a:buClr>
              <a:buFont typeface="Wingdings" panose="05000000000000000000" pitchFamily="2" charset="2"/>
              <a:buChar char="Ø"/>
            </a:pPr>
            <a:r>
              <a:rPr lang="en-US" sz="2800" dirty="0" smtClean="0"/>
              <a:t>Development of Help for Evidence Search, Representation, and Evaluation</a:t>
            </a:r>
          </a:p>
          <a:p>
            <a:pPr marL="342900" indent="-342900">
              <a:buClr>
                <a:srgbClr val="008000"/>
              </a:buClr>
              <a:buFont typeface="Wingdings" panose="05000000000000000000" pitchFamily="2" charset="2"/>
              <a:buChar char="Ø"/>
            </a:pPr>
            <a:r>
              <a:rPr lang="en-US" sz="2800" dirty="0" smtClean="0"/>
              <a:t>Development of Lessons that Integrate the Use of </a:t>
            </a:r>
            <a:r>
              <a:rPr lang="en-US" sz="2800" dirty="0" err="1" smtClean="0"/>
              <a:t>sInvestigator</a:t>
            </a:r>
            <a:r>
              <a:rPr lang="en-US" sz="2800" dirty="0" smtClean="0"/>
              <a:t> into HNRS 353 </a:t>
            </a:r>
            <a:r>
              <a:rPr lang="en-US" sz="2800" dirty="0"/>
              <a:t>Modern Scientific Revolutions</a:t>
            </a:r>
            <a:r>
              <a:rPr lang="en-US" sz="2800" dirty="0" smtClean="0"/>
              <a:t> </a:t>
            </a:r>
          </a:p>
          <a:p>
            <a:pPr marL="342900" indent="-342900">
              <a:buClr>
                <a:srgbClr val="008000"/>
              </a:buClr>
              <a:buFont typeface="Wingdings" panose="05000000000000000000" pitchFamily="2" charset="2"/>
              <a:buChar char="Ø"/>
            </a:pPr>
            <a:r>
              <a:rPr lang="en-US" sz="2800" dirty="0" smtClean="0"/>
              <a:t>Development of Measures for Evaluation</a:t>
            </a:r>
          </a:p>
          <a:p>
            <a:pPr marL="342900" indent="-342900">
              <a:buClr>
                <a:srgbClr val="008000"/>
              </a:buClr>
              <a:buFont typeface="Wingdings" panose="05000000000000000000" pitchFamily="2" charset="2"/>
              <a:buChar char="Ø"/>
            </a:pPr>
            <a:r>
              <a:rPr lang="en-US" sz="2800" dirty="0" smtClean="0"/>
              <a:t>Use of </a:t>
            </a:r>
            <a:r>
              <a:rPr lang="en-US" sz="2800" dirty="0" err="1" smtClean="0"/>
              <a:t>sInvestigator</a:t>
            </a:r>
            <a:r>
              <a:rPr lang="en-US" sz="2800" dirty="0" smtClean="0"/>
              <a:t> into the Classroom</a:t>
            </a:r>
          </a:p>
        </p:txBody>
      </p:sp>
    </p:spTree>
    <p:extLst>
      <p:ext uri="{BB962C8B-B14F-4D97-AF65-F5344CB8AC3E}">
        <p14:creationId xmlns:p14="http://schemas.microsoft.com/office/powerpoint/2010/main" val="267392500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pic>
        <p:nvPicPr>
          <p:cNvPr id="4" name="Content Placeholder 3"/>
          <p:cNvPicPr>
            <a:picLocks noGrp="1" noChangeAspect="1" noChangeArrowheads="1"/>
          </p:cNvPicPr>
          <p:nvPr>
            <p:ph idx="1"/>
          </p:nvPr>
        </p:nvPicPr>
        <p:blipFill>
          <a:blip r:embed="rId3" cstate="print"/>
          <a:srcRect/>
          <a:stretch>
            <a:fillRect/>
          </a:stretch>
        </p:blipFill>
        <p:spPr bwMode="auto">
          <a:xfrm>
            <a:off x="2813286" y="1214438"/>
            <a:ext cx="6600352" cy="4833937"/>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326293380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5" name="Content Placeholder 2"/>
          <p:cNvSpPr>
            <a:spLocks noGrp="1"/>
          </p:cNvSpPr>
          <p:nvPr>
            <p:ph idx="1"/>
          </p:nvPr>
        </p:nvSpPr>
        <p:spPr>
          <a:xfrm>
            <a:off x="689548" y="1589596"/>
            <a:ext cx="10712460" cy="4321919"/>
          </a:xfrm>
        </p:spPr>
        <p:txBody>
          <a:bodyPr>
            <a:normAutofit/>
          </a:bodyPr>
          <a:lstStyle/>
          <a:p>
            <a:pPr algn="just" eaLnBrk="0" hangingPunct="0">
              <a:lnSpc>
                <a:spcPts val="2800"/>
              </a:lnSpc>
            </a:pPr>
            <a:r>
              <a:rPr lang="en-US" sz="2800" dirty="0">
                <a:solidFill>
                  <a:schemeClr val="tx1"/>
                </a:solidFill>
                <a:cs typeface="Times New Roman" pitchFamily="18" charset="0"/>
              </a:rPr>
              <a:t>This research </a:t>
            </a:r>
            <a:r>
              <a:rPr lang="en-US" sz="2800" dirty="0" smtClean="0">
                <a:solidFill>
                  <a:schemeClr val="tx1"/>
                </a:solidFill>
                <a:cs typeface="Times New Roman" pitchFamily="18" charset="0"/>
              </a:rPr>
              <a:t>was </a:t>
            </a:r>
            <a:r>
              <a:rPr lang="en-US" sz="2800" dirty="0">
                <a:solidFill>
                  <a:schemeClr val="tx1"/>
                </a:solidFill>
                <a:cs typeface="Times New Roman" pitchFamily="18" charset="0"/>
              </a:rPr>
              <a:t>partially sponsored </a:t>
            </a:r>
            <a:r>
              <a:rPr lang="en-US" sz="2800" dirty="0" smtClean="0">
                <a:solidFill>
                  <a:schemeClr val="tx1"/>
                </a:solidFill>
                <a:cs typeface="Times New Roman" pitchFamily="18" charset="0"/>
              </a:rPr>
              <a:t>by the </a:t>
            </a:r>
            <a:r>
              <a:rPr lang="en-US" sz="2800" dirty="0">
                <a:solidFill>
                  <a:schemeClr val="tx1"/>
                </a:solidFill>
                <a:cs typeface="Times New Roman" pitchFamily="18" charset="0"/>
              </a:rPr>
              <a:t>National Science Foundation under DUE grant #</a:t>
            </a:r>
            <a:r>
              <a:rPr lang="en-US" sz="2800" dirty="0" smtClean="0">
                <a:solidFill>
                  <a:schemeClr val="tx1"/>
                </a:solidFill>
                <a:cs typeface="Times New Roman" pitchFamily="18" charset="0"/>
              </a:rPr>
              <a:t>1611742 and by </a:t>
            </a:r>
            <a:r>
              <a:rPr lang="en-US" sz="2800" dirty="0">
                <a:solidFill>
                  <a:schemeClr val="tx1"/>
                </a:solidFill>
                <a:cs typeface="Times New Roman" pitchFamily="18" charset="0"/>
              </a:rPr>
              <a:t>George Mason </a:t>
            </a:r>
            <a:r>
              <a:rPr lang="en-US" sz="2800" dirty="0" smtClean="0">
                <a:solidFill>
                  <a:schemeClr val="tx1"/>
                </a:solidFill>
                <a:cs typeface="Times New Roman" pitchFamily="18" charset="0"/>
              </a:rPr>
              <a:t>University. </a:t>
            </a:r>
            <a:endParaRPr lang="en-US" sz="2800" dirty="0">
              <a:solidFill>
                <a:schemeClr val="tx1"/>
              </a:solidFill>
              <a:cs typeface="Times New Roman" pitchFamily="18" charset="0"/>
            </a:endParaRPr>
          </a:p>
          <a:p>
            <a:pPr algn="just" eaLnBrk="0" hangingPunct="0">
              <a:lnSpc>
                <a:spcPts val="2800"/>
              </a:lnSpc>
            </a:pPr>
            <a:r>
              <a:rPr lang="en-US" sz="2800" dirty="0">
                <a:solidFill>
                  <a:schemeClr val="tx1"/>
                </a:solidFill>
              </a:rPr>
              <a:t>The views and conclusions contained in this document are those of the authors and should not be interpreted as necessarily representing the official policies or endorsements, either expressed or implied, of the U.S. Government. </a:t>
            </a:r>
            <a:endParaRPr lang="en-US" sz="2800" dirty="0" smtClean="0">
              <a:solidFill>
                <a:schemeClr val="tx1"/>
              </a:solidFill>
            </a:endParaRPr>
          </a:p>
        </p:txBody>
      </p:sp>
    </p:spTree>
    <p:extLst>
      <p:ext uri="{BB962C8B-B14F-4D97-AF65-F5344CB8AC3E}">
        <p14:creationId xmlns:p14="http://schemas.microsoft.com/office/powerpoint/2010/main" val="398408978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Objective and Approach</a:t>
            </a:r>
            <a:endParaRPr lang="en-US" dirty="0"/>
          </a:p>
        </p:txBody>
      </p:sp>
      <p:sp>
        <p:nvSpPr>
          <p:cNvPr id="3" name="Content Placeholder 2"/>
          <p:cNvSpPr>
            <a:spLocks noGrp="1"/>
          </p:cNvSpPr>
          <p:nvPr>
            <p:ph idx="1"/>
          </p:nvPr>
        </p:nvSpPr>
        <p:spPr>
          <a:xfrm>
            <a:off x="681787" y="1106302"/>
            <a:ext cx="10805361" cy="931194"/>
          </a:xfrm>
        </p:spPr>
        <p:txBody>
          <a:bodyPr>
            <a:normAutofit/>
          </a:bodyPr>
          <a:lstStyle/>
          <a:p>
            <a:pPr marL="342900" indent="-342900">
              <a:buClr>
                <a:srgbClr val="008000"/>
              </a:buClr>
              <a:buFont typeface="Wingdings" panose="05000000000000000000" pitchFamily="2" charset="2"/>
              <a:buChar char="Ø"/>
            </a:pPr>
            <a:r>
              <a:rPr lang="en-US" sz="2800" b="1" dirty="0" smtClean="0"/>
              <a:t>Main Objective:  </a:t>
            </a:r>
            <a:r>
              <a:rPr lang="en-US" sz="2800" dirty="0"/>
              <a:t>H</a:t>
            </a:r>
            <a:r>
              <a:rPr lang="en-US" sz="2800" dirty="0" smtClean="0"/>
              <a:t>elp </a:t>
            </a:r>
            <a:r>
              <a:rPr lang="en-US" sz="2800" dirty="0"/>
              <a:t>students develop critical thinking skills in addressing scientific </a:t>
            </a:r>
            <a:r>
              <a:rPr lang="en-US" sz="2800" dirty="0" smtClean="0"/>
              <a:t>problems</a:t>
            </a:r>
            <a:endParaRPr lang="en-US" sz="2200" dirty="0"/>
          </a:p>
        </p:txBody>
      </p:sp>
      <p:sp>
        <p:nvSpPr>
          <p:cNvPr id="4" name="Content Placeholder 2"/>
          <p:cNvSpPr txBox="1">
            <a:spLocks/>
          </p:cNvSpPr>
          <p:nvPr/>
        </p:nvSpPr>
        <p:spPr>
          <a:xfrm>
            <a:off x="681786" y="2026766"/>
            <a:ext cx="10805361" cy="350644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buClr>
                <a:srgbClr val="008000"/>
              </a:buClr>
              <a:buFont typeface="Wingdings" panose="05000000000000000000" pitchFamily="2" charset="2"/>
              <a:buChar char="Ø"/>
            </a:pPr>
            <a:r>
              <a:rPr lang="en-US" sz="2800" b="1" dirty="0" smtClean="0"/>
              <a:t>Approach: </a:t>
            </a:r>
            <a:r>
              <a:rPr lang="en-US" sz="2800" dirty="0" smtClean="0"/>
              <a:t>Students, working in teams, are guided through a systematic process of solving a complex problem by using the </a:t>
            </a:r>
            <a:r>
              <a:rPr lang="en-US" sz="2800" dirty="0" err="1" smtClean="0"/>
              <a:t>sInvestigator</a:t>
            </a:r>
            <a:r>
              <a:rPr lang="en-US" sz="2800" dirty="0" smtClean="0"/>
              <a:t> intelligent computer system</a:t>
            </a:r>
          </a:p>
          <a:p>
            <a:pPr marL="635508" lvl="1" indent="-342900">
              <a:spcBef>
                <a:spcPts val="600"/>
              </a:spcBef>
              <a:spcAft>
                <a:spcPts val="600"/>
              </a:spcAft>
              <a:buClr>
                <a:srgbClr val="008000"/>
              </a:buClr>
              <a:buFont typeface="Courier New" panose="02070309020205020404" pitchFamily="49" charset="0"/>
              <a:buChar char="o"/>
            </a:pPr>
            <a:r>
              <a:rPr lang="en-US" sz="2400" dirty="0" smtClean="0"/>
              <a:t>Generate competing hypotheses from their observations of events in nature</a:t>
            </a:r>
          </a:p>
          <a:p>
            <a:pPr marL="635508" lvl="1" indent="-342900">
              <a:spcBef>
                <a:spcPts val="600"/>
              </a:spcBef>
              <a:spcAft>
                <a:spcPts val="600"/>
              </a:spcAft>
              <a:buClr>
                <a:srgbClr val="008000"/>
              </a:buClr>
              <a:buFont typeface="Courier New" panose="02070309020205020404" pitchFamily="49" charset="0"/>
              <a:buChar char="o"/>
            </a:pPr>
            <a:r>
              <a:rPr lang="en-US" sz="2400" dirty="0" smtClean="0"/>
              <a:t>Use their hypotheses to generate new lines of inquiry and discover new evidence</a:t>
            </a:r>
          </a:p>
          <a:p>
            <a:pPr marL="635508" lvl="1" indent="-342900">
              <a:spcBef>
                <a:spcPts val="600"/>
              </a:spcBef>
              <a:spcAft>
                <a:spcPts val="600"/>
              </a:spcAft>
              <a:buClr>
                <a:srgbClr val="008000"/>
              </a:buClr>
              <a:buFont typeface="Courier New" panose="02070309020205020404" pitchFamily="49" charset="0"/>
              <a:buChar char="o"/>
            </a:pPr>
            <a:r>
              <a:rPr lang="en-US" sz="2400" dirty="0" smtClean="0"/>
              <a:t>Test their hypotheses based on the evidence they are discovering, to determine the most likely hypothesis</a:t>
            </a:r>
          </a:p>
          <a:p>
            <a:pPr marL="635508" lvl="1" indent="-342900">
              <a:spcBef>
                <a:spcPts val="600"/>
              </a:spcBef>
              <a:spcAft>
                <a:spcPts val="600"/>
              </a:spcAft>
              <a:buClr>
                <a:srgbClr val="008000"/>
              </a:buClr>
              <a:buFont typeface="Courier New" panose="02070309020205020404" pitchFamily="49" charset="0"/>
              <a:buChar char="o"/>
            </a:pPr>
            <a:r>
              <a:rPr lang="en-US" sz="2400" dirty="0" smtClean="0"/>
              <a:t>Present and debate their results</a:t>
            </a:r>
            <a:endParaRPr lang="en-US" sz="2200" dirty="0"/>
          </a:p>
        </p:txBody>
      </p:sp>
      <p:sp>
        <p:nvSpPr>
          <p:cNvPr id="5" name="Content Placeholder 2"/>
          <p:cNvSpPr txBox="1">
            <a:spLocks/>
          </p:cNvSpPr>
          <p:nvPr/>
        </p:nvSpPr>
        <p:spPr>
          <a:xfrm>
            <a:off x="693319" y="5533211"/>
            <a:ext cx="10805361" cy="735873"/>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buClr>
                <a:srgbClr val="008000"/>
              </a:buClr>
              <a:buFont typeface="Wingdings" panose="05000000000000000000" pitchFamily="2" charset="2"/>
              <a:buChar char="Ø"/>
            </a:pPr>
            <a:r>
              <a:rPr lang="en-US" sz="2800" b="1" dirty="0" smtClean="0"/>
              <a:t>Dissemination Goal: </a:t>
            </a:r>
            <a:r>
              <a:rPr lang="en-US" sz="2800" dirty="0" smtClean="0"/>
              <a:t>To all STEM disciplines, for both undergraduate and K-12 </a:t>
            </a:r>
            <a:r>
              <a:rPr lang="en-US" dirty="0" smtClean="0"/>
              <a:t>students</a:t>
            </a:r>
            <a:endParaRPr lang="en-US" sz="2200" dirty="0"/>
          </a:p>
        </p:txBody>
      </p:sp>
    </p:spTree>
    <p:extLst>
      <p:ext uri="{BB962C8B-B14F-4D97-AF65-F5344CB8AC3E}">
        <p14:creationId xmlns:p14="http://schemas.microsoft.com/office/powerpoint/2010/main" val="244582308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1331167" y="1561321"/>
            <a:ext cx="8285584" cy="3918859"/>
          </a:xfrm>
        </p:spPr>
        <p:txBody>
          <a:bodyPr>
            <a:normAutofit/>
          </a:bodyPr>
          <a:lstStyle/>
          <a:p>
            <a:pPr>
              <a:spcBef>
                <a:spcPts val="2400"/>
              </a:spcBef>
            </a:pPr>
            <a:r>
              <a:rPr lang="en-US" sz="2800" dirty="0" smtClean="0"/>
              <a:t>Project Objective and Approach</a:t>
            </a:r>
          </a:p>
          <a:p>
            <a:pPr>
              <a:spcBef>
                <a:spcPts val="2400"/>
              </a:spcBef>
            </a:pPr>
            <a:r>
              <a:rPr lang="en-US" sz="2800" dirty="0" smtClean="0"/>
              <a:t>Basis for </a:t>
            </a:r>
            <a:r>
              <a:rPr lang="en-US" sz="2800" dirty="0" err="1" smtClean="0"/>
              <a:t>sInvestigator</a:t>
            </a:r>
            <a:endParaRPr lang="en-US" sz="2800" dirty="0"/>
          </a:p>
          <a:p>
            <a:pPr>
              <a:spcBef>
                <a:spcPts val="2400"/>
              </a:spcBef>
            </a:pPr>
            <a:r>
              <a:rPr lang="en-US" sz="2800" dirty="0" smtClean="0"/>
              <a:t>Scientific Inquiry through Evidence-based Reasoning</a:t>
            </a:r>
          </a:p>
          <a:p>
            <a:pPr>
              <a:spcBef>
                <a:spcPts val="2400"/>
              </a:spcBef>
            </a:pPr>
            <a:r>
              <a:rPr lang="en-US" sz="2800" dirty="0"/>
              <a:t>Evidence-based </a:t>
            </a:r>
            <a:r>
              <a:rPr lang="en-US" sz="2800" dirty="0" smtClean="0"/>
              <a:t>Reasoning Everywhere</a:t>
            </a:r>
          </a:p>
          <a:p>
            <a:pPr>
              <a:spcBef>
                <a:spcPts val="2400"/>
              </a:spcBef>
            </a:pPr>
            <a:r>
              <a:rPr lang="en-US" sz="2800" dirty="0" smtClean="0"/>
              <a:t>Discussion</a:t>
            </a:r>
            <a:endParaRPr lang="en-US" sz="2800" dirty="0"/>
          </a:p>
        </p:txBody>
      </p:sp>
      <p:sp>
        <p:nvSpPr>
          <p:cNvPr id="4" name="Right Arrow 3"/>
          <p:cNvSpPr/>
          <p:nvPr/>
        </p:nvSpPr>
        <p:spPr>
          <a:xfrm>
            <a:off x="889519" y="2363761"/>
            <a:ext cx="441648" cy="298580"/>
          </a:xfrm>
          <a:prstGeom prst="rightArrow">
            <a:avLst/>
          </a:prstGeom>
          <a:solidFill>
            <a:srgbClr val="0080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548989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Disciple Theory, Methodology, and Tools</a:t>
            </a:r>
            <a:br>
              <a:rPr lang="en-US" dirty="0"/>
            </a:br>
            <a:r>
              <a:rPr lang="en-US" dirty="0"/>
              <a:t>for the Development of Cognitive Assistants</a:t>
            </a:r>
          </a:p>
        </p:txBody>
      </p:sp>
      <p:grpSp>
        <p:nvGrpSpPr>
          <p:cNvPr id="44" name="Group 43"/>
          <p:cNvGrpSpPr/>
          <p:nvPr/>
        </p:nvGrpSpPr>
        <p:grpSpPr>
          <a:xfrm>
            <a:off x="925477" y="1160304"/>
            <a:ext cx="5323787" cy="1554317"/>
            <a:chOff x="401602" y="1160304"/>
            <a:chExt cx="5323787" cy="1554317"/>
          </a:xfrm>
        </p:grpSpPr>
        <p:sp>
          <p:nvSpPr>
            <p:cNvPr id="8" name="Content Placeholder 2"/>
            <p:cNvSpPr txBox="1">
              <a:spLocks/>
            </p:cNvSpPr>
            <p:nvPr/>
          </p:nvSpPr>
          <p:spPr>
            <a:xfrm>
              <a:off x="401602" y="1287009"/>
              <a:ext cx="2325261" cy="1427612"/>
            </a:xfrm>
            <a:prstGeom prst="rect">
              <a:avLst/>
            </a:prstGeom>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19050" lvl="1" indent="0">
                <a:buFont typeface="Arial" panose="020B0604020202020204" pitchFamily="34" charset="0"/>
                <a:buNone/>
              </a:pPr>
              <a:r>
                <a:rPr lang="en-US" sz="2400" dirty="0">
                  <a:solidFill>
                    <a:schemeClr val="accent2"/>
                  </a:solidFill>
                </a:rPr>
                <a:t>Learn</a:t>
              </a:r>
              <a:r>
                <a:rPr lang="en-US" sz="2400" dirty="0">
                  <a:solidFill>
                    <a:schemeClr val="tx1">
                      <a:lumMod val="75000"/>
                      <a:lumOff val="25000"/>
                    </a:schemeClr>
                  </a:solidFill>
                </a:rPr>
                <a:t> problem solving expertise directly from human experts</a:t>
              </a:r>
            </a:p>
          </p:txBody>
        </p:sp>
        <p:grpSp>
          <p:nvGrpSpPr>
            <p:cNvPr id="40" name="Group 39"/>
            <p:cNvGrpSpPr/>
            <p:nvPr/>
          </p:nvGrpSpPr>
          <p:grpSpPr>
            <a:xfrm>
              <a:off x="3038806" y="1160304"/>
              <a:ext cx="2686583" cy="1554317"/>
              <a:chOff x="3593984" y="1160304"/>
              <a:chExt cx="2686583" cy="1554317"/>
            </a:xfrm>
          </p:grpSpPr>
          <p:sp>
            <p:nvSpPr>
              <p:cNvPr id="9" name="Rounded Rectangle 8"/>
              <p:cNvSpPr/>
              <p:nvPr/>
            </p:nvSpPr>
            <p:spPr>
              <a:xfrm>
                <a:off x="4756030" y="2056525"/>
                <a:ext cx="1371600" cy="53340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b="1" kern="0" dirty="0">
                    <a:solidFill>
                      <a:prstClr val="white"/>
                    </a:solidFill>
                    <a:latin typeface="Calibri"/>
                    <a:cs typeface="Arial"/>
                  </a:rPr>
                  <a:t>COGNITIVE</a:t>
                </a:r>
              </a:p>
              <a:p>
                <a:pPr algn="ctr">
                  <a:defRPr/>
                </a:pPr>
                <a:r>
                  <a:rPr lang="en-US" b="1" kern="0" dirty="0">
                    <a:solidFill>
                      <a:prstClr val="white"/>
                    </a:solidFill>
                    <a:latin typeface="Calibri"/>
                    <a:cs typeface="Arial"/>
                  </a:rPr>
                  <a:t>ASSISTANT</a:t>
                </a:r>
              </a:p>
            </p:txBody>
          </p:sp>
          <p:pic>
            <p:nvPicPr>
              <p:cNvPr id="10" name="Picture 5" descr="C:\Users\Mihai Boicu\AppData\Local\Microsoft\Windows\Temporary Internet Files\Content.IE5\LDBE204K\MC91021760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4186" y="1675525"/>
                <a:ext cx="33813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p:nvPr/>
            </p:nvSpPr>
            <p:spPr>
              <a:xfrm>
                <a:off x="4005148" y="1354850"/>
                <a:ext cx="1295400" cy="306387"/>
              </a:xfrm>
              <a:custGeom>
                <a:avLst/>
                <a:gdLst>
                  <a:gd name="connsiteX0" fmla="*/ 0 w 1295400"/>
                  <a:gd name="connsiteY0" fmla="*/ 244411 h 305371"/>
                  <a:gd name="connsiteX1" fmla="*/ 716280 w 1295400"/>
                  <a:gd name="connsiteY1" fmla="*/ 571 h 305371"/>
                  <a:gd name="connsiteX2" fmla="*/ 1295400 w 1295400"/>
                  <a:gd name="connsiteY2" fmla="*/ 305371 h 305371"/>
                </a:gdLst>
                <a:ahLst/>
                <a:cxnLst>
                  <a:cxn ang="0">
                    <a:pos x="connsiteX0" y="connsiteY0"/>
                  </a:cxn>
                  <a:cxn ang="0">
                    <a:pos x="connsiteX1" y="connsiteY1"/>
                  </a:cxn>
                  <a:cxn ang="0">
                    <a:pos x="connsiteX2" y="connsiteY2"/>
                  </a:cxn>
                </a:cxnLst>
                <a:rect l="l" t="t" r="r" b="b"/>
                <a:pathLst>
                  <a:path w="1295400" h="305371">
                    <a:moveTo>
                      <a:pt x="0" y="244411"/>
                    </a:moveTo>
                    <a:cubicBezTo>
                      <a:pt x="250190" y="117411"/>
                      <a:pt x="500380" y="-9589"/>
                      <a:pt x="716280" y="571"/>
                    </a:cubicBezTo>
                    <a:cubicBezTo>
                      <a:pt x="932180" y="10731"/>
                      <a:pt x="1113790" y="158051"/>
                      <a:pt x="1295400" y="305371"/>
                    </a:cubicBezTo>
                  </a:path>
                </a:pathLst>
              </a:custGeom>
              <a:noFill/>
              <a:ln w="38100" cap="flat" cmpd="sng" algn="ctr">
                <a:solidFill>
                  <a:srgbClr val="9BBB59"/>
                </a:solidFill>
                <a:prstDash val="solid"/>
                <a:headEnd type="none" w="med" len="med"/>
                <a:tailEnd type="arrow" w="med" len="med"/>
              </a:ln>
              <a:effectLst>
                <a:outerShdw blurRad="40000" dist="23000" dir="5400000" rotWithShape="0">
                  <a:srgbClr val="000000">
                    <a:alpha val="35000"/>
                  </a:srgbClr>
                </a:outerShdw>
              </a:effectLst>
            </p:spPr>
            <p:txBody>
              <a:bodyPr anchor="ctr"/>
              <a:lstStyle/>
              <a:p>
                <a:pPr algn="ctr">
                  <a:defRPr/>
                </a:pPr>
                <a:endParaRPr lang="en-US" kern="0">
                  <a:solidFill>
                    <a:prstClr val="black"/>
                  </a:solidFill>
                  <a:latin typeface="Calibri"/>
                  <a:cs typeface="Arial"/>
                </a:endParaRPr>
              </a:p>
            </p:txBody>
          </p:sp>
          <p:pic>
            <p:nvPicPr>
              <p:cNvPr id="12" name="Picture 2" descr="C:\Users\Mihai Boicu\AppData\Local\Microsoft\Windows\Temporary Internet Files\Content.IE5\TMH9VXFA\MC90005518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9011" y="1219912"/>
                <a:ext cx="5857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3593984" y="1160304"/>
                <a:ext cx="2686583" cy="1554317"/>
              </a:xfrm>
              <a:prstGeom prst="rect">
                <a:avLst/>
              </a:prstGeom>
              <a:noFill/>
              <a:ln w="25400" cap="flat" cmpd="sng" algn="ctr">
                <a:solidFill>
                  <a:srgbClr val="9BBB59">
                    <a:lumMod val="50000"/>
                  </a:srgbClr>
                </a:solidFill>
                <a:prstDash val="solid"/>
              </a:ln>
              <a:effectLst/>
            </p:spPr>
            <p:txBody>
              <a:bodyPr anchor="ctr"/>
              <a:lstStyle/>
              <a:p>
                <a:pPr algn="ctr">
                  <a:defRPr/>
                </a:pPr>
                <a:endParaRPr lang="en-US" kern="0">
                  <a:solidFill>
                    <a:prstClr val="white"/>
                  </a:solidFill>
                  <a:latin typeface="Calibri"/>
                  <a:cs typeface="Arial"/>
                </a:endParaRPr>
              </a:p>
            </p:txBody>
          </p:sp>
          <p:pic>
            <p:nvPicPr>
              <p:cNvPr id="14" name="Picture 2" descr="C:\Users\Mihai Boicu\AppData\Local\Microsoft\Windows\Temporary Internet Files\Content.IE5\VTSAY5JE\MC90043262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6848" y="1829512"/>
                <a:ext cx="76041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45" name="Group 44"/>
          <p:cNvGrpSpPr/>
          <p:nvPr/>
        </p:nvGrpSpPr>
        <p:grpSpPr>
          <a:xfrm>
            <a:off x="922755" y="2806118"/>
            <a:ext cx="6161284" cy="1689695"/>
            <a:chOff x="75030" y="2806118"/>
            <a:chExt cx="6161284" cy="1689695"/>
          </a:xfrm>
        </p:grpSpPr>
        <p:sp>
          <p:nvSpPr>
            <p:cNvPr id="16" name="Content Placeholder 2"/>
            <p:cNvSpPr txBox="1">
              <a:spLocks/>
            </p:cNvSpPr>
            <p:nvPr/>
          </p:nvSpPr>
          <p:spPr>
            <a:xfrm>
              <a:off x="75030" y="3042803"/>
              <a:ext cx="2811036" cy="1442047"/>
            </a:xfrm>
            <a:prstGeom prst="rect">
              <a:avLst/>
            </a:prstGeom>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19050" lvl="1" indent="0">
                <a:buFont typeface="Arial" panose="020B0604020202020204" pitchFamily="34" charset="0"/>
                <a:buNone/>
              </a:pPr>
              <a:r>
                <a:rPr lang="en-US" sz="2400" dirty="0">
                  <a:solidFill>
                    <a:schemeClr val="accent2"/>
                  </a:solidFill>
                </a:rPr>
                <a:t>Assist</a:t>
              </a:r>
              <a:r>
                <a:rPr lang="en-US" sz="2400" dirty="0">
                  <a:solidFill>
                    <a:schemeClr val="tx1">
                      <a:lumMod val="75000"/>
                      <a:lumOff val="25000"/>
                    </a:schemeClr>
                  </a:solidFill>
                </a:rPr>
                <a:t> expert and </a:t>
              </a:r>
              <a:r>
                <a:rPr lang="en-US" sz="2400" dirty="0" err="1">
                  <a:solidFill>
                    <a:schemeClr val="tx1">
                      <a:lumMod val="75000"/>
                      <a:lumOff val="25000"/>
                    </a:schemeClr>
                  </a:solidFill>
                </a:rPr>
                <a:t>nonexpert</a:t>
              </a:r>
              <a:r>
                <a:rPr lang="en-US" sz="2400" dirty="0">
                  <a:solidFill>
                    <a:schemeClr val="tx1">
                      <a:lumMod val="75000"/>
                      <a:lumOff val="25000"/>
                    </a:schemeClr>
                  </a:solidFill>
                </a:rPr>
                <a:t> users in problem solving </a:t>
              </a:r>
              <a:br>
                <a:rPr lang="en-US" sz="2400" dirty="0">
                  <a:solidFill>
                    <a:schemeClr val="tx1">
                      <a:lumMod val="75000"/>
                      <a:lumOff val="25000"/>
                    </a:schemeClr>
                  </a:solidFill>
                </a:rPr>
              </a:br>
              <a:r>
                <a:rPr lang="en-US" sz="2400" dirty="0">
                  <a:solidFill>
                    <a:schemeClr val="tx1">
                      <a:lumMod val="75000"/>
                      <a:lumOff val="25000"/>
                    </a:schemeClr>
                  </a:solidFill>
                </a:rPr>
                <a:t>and decision making</a:t>
              </a:r>
            </a:p>
          </p:txBody>
        </p:sp>
        <p:grpSp>
          <p:nvGrpSpPr>
            <p:cNvPr id="38" name="Group 37"/>
            <p:cNvGrpSpPr/>
            <p:nvPr/>
          </p:nvGrpSpPr>
          <p:grpSpPr>
            <a:xfrm>
              <a:off x="2787071" y="2806118"/>
              <a:ext cx="3449243" cy="1689695"/>
              <a:chOff x="4089289" y="2877558"/>
              <a:chExt cx="3449243" cy="1689695"/>
            </a:xfrm>
          </p:grpSpPr>
          <p:pic>
            <p:nvPicPr>
              <p:cNvPr id="18" name="Picture 16" descr="C:\Users\Mihai Boicu\AppData\Local\Microsoft\Windows\Temporary Internet Files\Content.IE5\88G2S1I5\MC900434874[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3299" y="2926771"/>
                <a:ext cx="1560512"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8"/>
              <p:cNvSpPr/>
              <p:nvPr/>
            </p:nvSpPr>
            <p:spPr>
              <a:xfrm>
                <a:off x="4189824" y="3860221"/>
                <a:ext cx="1371600" cy="53340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b="1" kern="0" dirty="0">
                    <a:solidFill>
                      <a:prstClr val="white"/>
                    </a:solidFill>
                    <a:latin typeface="Calibri"/>
                    <a:cs typeface="Arial"/>
                  </a:rPr>
                  <a:t>COGNITIVE</a:t>
                </a:r>
              </a:p>
              <a:p>
                <a:pPr algn="ctr">
                  <a:defRPr/>
                </a:pPr>
                <a:r>
                  <a:rPr lang="en-US" b="1" kern="0" dirty="0">
                    <a:solidFill>
                      <a:prstClr val="white"/>
                    </a:solidFill>
                    <a:latin typeface="Calibri"/>
                    <a:cs typeface="Arial"/>
                  </a:rPr>
                  <a:t>ASSISTANT</a:t>
                </a:r>
              </a:p>
            </p:txBody>
          </p:sp>
          <p:pic>
            <p:nvPicPr>
              <p:cNvPr id="21" name="Picture 24" descr="C:\Users\Mihai Boicu\AppData\Local\Microsoft\Windows\Temporary Internet Files\Content.IE5\R8IC2K2O\MC900433928[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9095" y="2877558"/>
                <a:ext cx="547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5" descr="C:\Users\Mihai Boicu\AppData\Local\Microsoft\Windows\Temporary Internet Files\Content.IE5\LDBE204K\MC900433937[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9257" y="3995158"/>
                <a:ext cx="54927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descr="C:\Users\Mihai Boicu\AppData\Local\Microsoft\Windows\Temporary Internet Files\Content.IE5\I0AKZ1DN\MC900432622[1].png"/>
              <p:cNvPicPr>
                <a:picLocks noChangeAspect="1" noChangeArrowheads="1"/>
              </p:cNvPicPr>
              <p:nvPr/>
            </p:nvPicPr>
            <p:blipFill>
              <a:blip r:embed="rId9" cstate="print">
                <a:duotone>
                  <a:prstClr val="black"/>
                  <a:srgbClr val="4BACC6">
                    <a:tint val="45000"/>
                    <a:satMod val="400000"/>
                  </a:srgbClr>
                </a:duotone>
                <a:extLst>
                  <a:ext uri="{28A0092B-C50C-407E-A947-70E740481C1C}">
                    <a14:useLocalDpi xmlns:a14="http://schemas.microsoft.com/office/drawing/2010/main" val="0"/>
                  </a:ext>
                </a:extLst>
              </a:blip>
              <a:srcRect/>
              <a:stretch>
                <a:fillRect/>
              </a:stretch>
            </p:blipFill>
            <p:spPr bwMode="auto">
              <a:xfrm>
                <a:off x="6776119" y="3399528"/>
                <a:ext cx="548640" cy="548640"/>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a:xfrm>
                <a:off x="4089289" y="3012936"/>
                <a:ext cx="2686583" cy="1554317"/>
              </a:xfrm>
              <a:prstGeom prst="rect">
                <a:avLst/>
              </a:prstGeom>
              <a:noFill/>
              <a:ln w="25400" cap="flat" cmpd="sng" algn="ctr">
                <a:solidFill>
                  <a:srgbClr val="9BBB59">
                    <a:lumMod val="50000"/>
                  </a:srgbClr>
                </a:solidFill>
                <a:prstDash val="solid"/>
              </a:ln>
              <a:effectLst/>
            </p:spPr>
            <p:txBody>
              <a:bodyPr anchor="ctr"/>
              <a:lstStyle/>
              <a:p>
                <a:pPr algn="ctr">
                  <a:defRPr/>
                </a:pPr>
                <a:endParaRPr lang="en-US" kern="0">
                  <a:solidFill>
                    <a:prstClr val="white"/>
                  </a:solidFill>
                  <a:latin typeface="Calibri"/>
                  <a:cs typeface="Arial"/>
                </a:endParaRPr>
              </a:p>
            </p:txBody>
          </p:sp>
        </p:grpSp>
      </p:grpSp>
      <p:grpSp>
        <p:nvGrpSpPr>
          <p:cNvPr id="46" name="Group 45"/>
          <p:cNvGrpSpPr/>
          <p:nvPr/>
        </p:nvGrpSpPr>
        <p:grpSpPr>
          <a:xfrm>
            <a:off x="896902" y="4732894"/>
            <a:ext cx="5359157" cy="1554317"/>
            <a:chOff x="401602" y="4732894"/>
            <a:chExt cx="5359157" cy="1554317"/>
          </a:xfrm>
        </p:grpSpPr>
        <p:sp>
          <p:nvSpPr>
            <p:cNvPr id="25" name="Content Placeholder 2"/>
            <p:cNvSpPr txBox="1">
              <a:spLocks/>
            </p:cNvSpPr>
            <p:nvPr/>
          </p:nvSpPr>
          <p:spPr>
            <a:xfrm>
              <a:off x="401602" y="4813032"/>
              <a:ext cx="2611011" cy="1339549"/>
            </a:xfrm>
            <a:prstGeom prst="rect">
              <a:avLst/>
            </a:prstGeom>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19050" lvl="1" indent="0">
                <a:buFont typeface="Arial" panose="020B0604020202020204" pitchFamily="34" charset="0"/>
                <a:buNone/>
              </a:pPr>
              <a:r>
                <a:rPr lang="en-US" sz="2400" dirty="0">
                  <a:solidFill>
                    <a:schemeClr val="accent2"/>
                  </a:solidFill>
                </a:rPr>
                <a:t>Teach</a:t>
              </a:r>
              <a:r>
                <a:rPr lang="en-US" sz="2400" dirty="0">
                  <a:solidFill>
                    <a:schemeClr val="tx1">
                      <a:lumMod val="75000"/>
                      <a:lumOff val="25000"/>
                    </a:schemeClr>
                  </a:solidFill>
                </a:rPr>
                <a:t> expert problem solving and decision making to students </a:t>
              </a:r>
            </a:p>
          </p:txBody>
        </p:sp>
        <p:grpSp>
          <p:nvGrpSpPr>
            <p:cNvPr id="39" name="Group 38"/>
            <p:cNvGrpSpPr/>
            <p:nvPr/>
          </p:nvGrpSpPr>
          <p:grpSpPr>
            <a:xfrm>
              <a:off x="3074176" y="4732894"/>
              <a:ext cx="2686583" cy="1554317"/>
              <a:chOff x="3613029" y="4781881"/>
              <a:chExt cx="2686583" cy="1554317"/>
            </a:xfrm>
          </p:grpSpPr>
          <p:pic>
            <p:nvPicPr>
              <p:cNvPr id="28" name="Picture 28" descr="C:\Users\Mihai Boicu\AppData\Local\Microsoft\Windows\Temporary Internet Files\Content.IE5\TMH9VXFA\MC900436992[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90119" y="4923857"/>
                <a:ext cx="1325562"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ounded Rectangle 28"/>
              <p:cNvSpPr/>
              <p:nvPr/>
            </p:nvSpPr>
            <p:spPr>
              <a:xfrm>
                <a:off x="4620356" y="5619182"/>
                <a:ext cx="1371600" cy="53340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b="1" kern="0" dirty="0">
                    <a:solidFill>
                      <a:prstClr val="white"/>
                    </a:solidFill>
                    <a:latin typeface="Calibri"/>
                    <a:cs typeface="Arial"/>
                  </a:rPr>
                  <a:t>COGNITIVE</a:t>
                </a:r>
              </a:p>
              <a:p>
                <a:pPr algn="ctr">
                  <a:defRPr/>
                </a:pPr>
                <a:r>
                  <a:rPr lang="en-US" b="1" kern="0" dirty="0">
                    <a:solidFill>
                      <a:prstClr val="white"/>
                    </a:solidFill>
                    <a:latin typeface="Calibri"/>
                    <a:cs typeface="Arial"/>
                  </a:rPr>
                  <a:t>ASSISTANT</a:t>
                </a:r>
              </a:p>
            </p:txBody>
          </p:sp>
          <p:sp>
            <p:nvSpPr>
              <p:cNvPr id="37" name="Rectangle 36"/>
              <p:cNvSpPr/>
              <p:nvPr/>
            </p:nvSpPr>
            <p:spPr>
              <a:xfrm>
                <a:off x="3613029" y="4781881"/>
                <a:ext cx="2686583" cy="1554317"/>
              </a:xfrm>
              <a:prstGeom prst="rect">
                <a:avLst/>
              </a:prstGeom>
              <a:noFill/>
              <a:ln w="25400" cap="flat" cmpd="sng" algn="ctr">
                <a:solidFill>
                  <a:srgbClr val="9BBB59">
                    <a:lumMod val="50000"/>
                  </a:srgbClr>
                </a:solidFill>
                <a:prstDash val="solid"/>
              </a:ln>
              <a:effectLst/>
            </p:spPr>
            <p:txBody>
              <a:bodyPr anchor="ctr"/>
              <a:lstStyle/>
              <a:p>
                <a:pPr algn="ctr">
                  <a:defRPr/>
                </a:pPr>
                <a:endParaRPr lang="en-US" kern="0">
                  <a:solidFill>
                    <a:prstClr val="white"/>
                  </a:solidFill>
                  <a:latin typeface="Calibri"/>
                  <a:cs typeface="Arial"/>
                </a:endParaRPr>
              </a:p>
            </p:txBody>
          </p:sp>
        </p:grpSp>
      </p:grpSp>
      <p:grpSp>
        <p:nvGrpSpPr>
          <p:cNvPr id="41" name="Group 40"/>
          <p:cNvGrpSpPr/>
          <p:nvPr/>
        </p:nvGrpSpPr>
        <p:grpSpPr>
          <a:xfrm>
            <a:off x="7957185" y="1061332"/>
            <a:ext cx="3625215" cy="5228273"/>
            <a:chOff x="182880" y="76200"/>
            <a:chExt cx="3295650" cy="4752975"/>
          </a:xfrm>
        </p:grpSpPr>
        <p:pic>
          <p:nvPicPr>
            <p:cNvPr id="42" name="Picture 4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2880" y="76200"/>
              <a:ext cx="3295650" cy="4752975"/>
            </a:xfrm>
            <a:prstGeom prst="rect">
              <a:avLst/>
            </a:prstGeom>
          </p:spPr>
        </p:pic>
        <p:pic>
          <p:nvPicPr>
            <p:cNvPr id="43" name="Picture 42"/>
            <p:cNvPicPr>
              <a:picLocks noChangeAspect="1"/>
            </p:cNvPicPr>
            <p:nvPr/>
          </p:nvPicPr>
          <p:blipFill>
            <a:blip r:embed="rId12"/>
            <a:stretch>
              <a:fillRect/>
            </a:stretch>
          </p:blipFill>
          <p:spPr>
            <a:xfrm>
              <a:off x="191041" y="4553687"/>
              <a:ext cx="1043559" cy="270320"/>
            </a:xfrm>
            <a:prstGeom prst="rect">
              <a:avLst/>
            </a:prstGeom>
          </p:spPr>
        </p:pic>
      </p:grpSp>
    </p:spTree>
    <p:extLst>
      <p:ext uri="{BB962C8B-B14F-4D97-AF65-F5344CB8AC3E}">
        <p14:creationId xmlns:p14="http://schemas.microsoft.com/office/powerpoint/2010/main" val="303840178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Computational Theory of </a:t>
            </a:r>
            <a:r>
              <a:rPr lang="en-US" dirty="0" smtClean="0"/>
              <a:t>Intelligence Analysis</a:t>
            </a:r>
            <a:endParaRPr lang="en-US" dirty="0"/>
          </a:p>
        </p:txBody>
      </p:sp>
      <p:sp>
        <p:nvSpPr>
          <p:cNvPr id="46" name="TextBox 45"/>
          <p:cNvSpPr txBox="1"/>
          <p:nvPr/>
        </p:nvSpPr>
        <p:spPr>
          <a:xfrm>
            <a:off x="136724" y="1384148"/>
            <a:ext cx="3378001" cy="1631216"/>
          </a:xfrm>
          <a:prstGeom prst="rect">
            <a:avLst/>
          </a:prstGeom>
          <a:noFill/>
        </p:spPr>
        <p:txBody>
          <a:bodyPr wrap="square" rtlCol="0">
            <a:spAutoFit/>
          </a:bodyPr>
          <a:lstStyle/>
          <a:p>
            <a:r>
              <a:rPr lang="en-US" sz="2000" dirty="0"/>
              <a:t>The purpose of intelligence analysis is to answer questions arising in the decision-making process by analyzing evidence about the world</a:t>
            </a:r>
            <a:r>
              <a:rPr lang="en-US" sz="2000" dirty="0" smtClean="0"/>
              <a:t>.</a:t>
            </a:r>
            <a:endParaRPr lang="en-US" sz="2000" dirty="0"/>
          </a:p>
        </p:txBody>
      </p:sp>
      <p:sp>
        <p:nvSpPr>
          <p:cNvPr id="47" name="TextBox 46"/>
          <p:cNvSpPr txBox="1"/>
          <p:nvPr/>
        </p:nvSpPr>
        <p:spPr>
          <a:xfrm>
            <a:off x="132599" y="3163944"/>
            <a:ext cx="2635595" cy="1015663"/>
          </a:xfrm>
          <a:prstGeom prst="rect">
            <a:avLst/>
          </a:prstGeom>
          <a:noFill/>
        </p:spPr>
        <p:txBody>
          <a:bodyPr wrap="square" rtlCol="0">
            <a:spAutoFit/>
          </a:bodyPr>
          <a:lstStyle/>
          <a:p>
            <a:r>
              <a:rPr lang="en-US" sz="2000" dirty="0" smtClean="0"/>
              <a:t>What </a:t>
            </a:r>
            <a:r>
              <a:rPr lang="en-US" sz="2000" dirty="0"/>
              <a:t>is the probability that </a:t>
            </a:r>
            <a:r>
              <a:rPr lang="en-US" sz="2000" dirty="0" smtClean="0"/>
              <a:t>Al </a:t>
            </a:r>
            <a:r>
              <a:rPr lang="en-US" sz="2000" dirty="0"/>
              <a:t>Qaeda has nuclear weapons? </a:t>
            </a:r>
          </a:p>
        </p:txBody>
      </p:sp>
      <p:sp>
        <p:nvSpPr>
          <p:cNvPr id="48" name="TextBox 47"/>
          <p:cNvSpPr txBox="1"/>
          <p:nvPr/>
        </p:nvSpPr>
        <p:spPr>
          <a:xfrm>
            <a:off x="136724" y="4317753"/>
            <a:ext cx="2631470" cy="1938992"/>
          </a:xfrm>
          <a:prstGeom prst="rect">
            <a:avLst/>
          </a:prstGeom>
          <a:noFill/>
        </p:spPr>
        <p:txBody>
          <a:bodyPr wrap="square" rtlCol="0">
            <a:spAutoFit/>
          </a:bodyPr>
          <a:lstStyle/>
          <a:p>
            <a:r>
              <a:rPr lang="en-US" sz="2000" dirty="0" smtClean="0"/>
              <a:t>What is the probability that the </a:t>
            </a:r>
            <a:r>
              <a:rPr lang="en-US" sz="2000" dirty="0"/>
              <a:t>United States </a:t>
            </a:r>
            <a:r>
              <a:rPr lang="en-US" sz="2000" dirty="0" smtClean="0"/>
              <a:t>will be a world </a:t>
            </a:r>
            <a:r>
              <a:rPr lang="en-US" sz="2000" dirty="0"/>
              <a:t>leader in non-conventional energy sources within the next decade</a:t>
            </a:r>
            <a:r>
              <a:rPr lang="en-US" sz="2000" dirty="0" smtClean="0"/>
              <a:t>? </a:t>
            </a:r>
            <a:endParaRPr lang="en-US" sz="2000" dirty="0"/>
          </a:p>
        </p:txBody>
      </p:sp>
      <p:grpSp>
        <p:nvGrpSpPr>
          <p:cNvPr id="3" name="Group 2"/>
          <p:cNvGrpSpPr/>
          <p:nvPr/>
        </p:nvGrpSpPr>
        <p:grpSpPr>
          <a:xfrm>
            <a:off x="2634921" y="1125350"/>
            <a:ext cx="4056525" cy="4789877"/>
            <a:chOff x="3920785" y="1111062"/>
            <a:chExt cx="4056525" cy="4789877"/>
          </a:xfrm>
        </p:grpSpPr>
        <p:grpSp>
          <p:nvGrpSpPr>
            <p:cNvPr id="4" name="Group 3"/>
            <p:cNvGrpSpPr/>
            <p:nvPr/>
          </p:nvGrpSpPr>
          <p:grpSpPr>
            <a:xfrm>
              <a:off x="4768715" y="1111062"/>
              <a:ext cx="3208595" cy="3651022"/>
              <a:chOff x="1323362" y="945177"/>
              <a:chExt cx="3208595" cy="3651022"/>
            </a:xfrm>
          </p:grpSpPr>
          <p:cxnSp>
            <p:nvCxnSpPr>
              <p:cNvPr id="5" name="Straight Arrow Connector 4"/>
              <p:cNvCxnSpPr/>
              <p:nvPr/>
            </p:nvCxnSpPr>
            <p:spPr bwMode="auto">
              <a:xfrm flipV="1">
                <a:off x="2093313" y="1347864"/>
                <a:ext cx="1615440" cy="3024893"/>
              </a:xfrm>
              <a:prstGeom prst="straightConnector1">
                <a:avLst/>
              </a:prstGeom>
              <a:ln w="38100">
                <a:solidFill>
                  <a:srgbClr val="FF0000"/>
                </a:solidFill>
                <a:tailEnd type="triangle" w="lg" len="lg"/>
              </a:ln>
            </p:spPr>
            <p:style>
              <a:lnRef idx="2">
                <a:schemeClr val="accent6"/>
              </a:lnRef>
              <a:fillRef idx="0">
                <a:schemeClr val="accent6"/>
              </a:fillRef>
              <a:effectRef idx="1">
                <a:schemeClr val="accent6"/>
              </a:effectRef>
              <a:fontRef idx="minor">
                <a:schemeClr val="tx1"/>
              </a:fontRef>
            </p:style>
          </p:cxnSp>
          <p:grpSp>
            <p:nvGrpSpPr>
              <p:cNvPr id="6" name="Group 5"/>
              <p:cNvGrpSpPr/>
              <p:nvPr/>
            </p:nvGrpSpPr>
            <p:grpSpPr>
              <a:xfrm>
                <a:off x="1323362" y="945177"/>
                <a:ext cx="3208595" cy="3651022"/>
                <a:chOff x="1323362" y="945177"/>
                <a:chExt cx="3208595" cy="3651022"/>
              </a:xfrm>
            </p:grpSpPr>
            <p:cxnSp>
              <p:nvCxnSpPr>
                <p:cNvPr id="7" name="Straight Arrow Connector 6"/>
                <p:cNvCxnSpPr/>
                <p:nvPr/>
              </p:nvCxnSpPr>
              <p:spPr bwMode="auto">
                <a:xfrm flipV="1">
                  <a:off x="1695547" y="1325206"/>
                  <a:ext cx="1615642" cy="3096362"/>
                </a:xfrm>
                <a:prstGeom prst="straightConnector1">
                  <a:avLst/>
                </a:prstGeom>
                <a:ln w="38100">
                  <a:solidFill>
                    <a:srgbClr val="FF0000"/>
                  </a:solidFill>
                  <a:tailEnd type="triangle" w="lg" len="lg"/>
                </a:ln>
              </p:spPr>
              <p:style>
                <a:lnRef idx="2">
                  <a:schemeClr val="accent6"/>
                </a:lnRef>
                <a:fillRef idx="0">
                  <a:schemeClr val="accent6"/>
                </a:fillRef>
                <a:effectRef idx="1">
                  <a:schemeClr val="accent6"/>
                </a:effectRef>
                <a:fontRef idx="minor">
                  <a:schemeClr val="tx1"/>
                </a:fontRef>
              </p:style>
            </p:cxnSp>
            <p:cxnSp>
              <p:nvCxnSpPr>
                <p:cNvPr id="8" name="Straight Arrow Connector 7"/>
                <p:cNvCxnSpPr/>
                <p:nvPr/>
              </p:nvCxnSpPr>
              <p:spPr bwMode="auto">
                <a:xfrm flipV="1">
                  <a:off x="1323362" y="1325206"/>
                  <a:ext cx="1620652" cy="3087306"/>
                </a:xfrm>
                <a:prstGeom prst="straightConnector1">
                  <a:avLst/>
                </a:prstGeom>
                <a:ln w="38100">
                  <a:solidFill>
                    <a:srgbClr val="FF0000"/>
                  </a:solidFill>
                  <a:tailEnd type="triangle" w="lg" len="lg"/>
                </a:ln>
              </p:spPr>
              <p:style>
                <a:lnRef idx="2">
                  <a:schemeClr val="accent6"/>
                </a:lnRef>
                <a:fillRef idx="0">
                  <a:schemeClr val="accent6"/>
                </a:fillRef>
                <a:effectRef idx="1">
                  <a:schemeClr val="accent6"/>
                </a:effectRef>
                <a:fontRef idx="minor">
                  <a:schemeClr val="tx1"/>
                </a:fontRef>
              </p:style>
            </p:cxnSp>
            <p:sp>
              <p:nvSpPr>
                <p:cNvPr id="9" name="TextBox 320"/>
                <p:cNvSpPr txBox="1">
                  <a:spLocks noChangeArrowheads="1"/>
                </p:cNvSpPr>
                <p:nvPr/>
              </p:nvSpPr>
              <p:spPr bwMode="auto">
                <a:xfrm>
                  <a:off x="2088981" y="945177"/>
                  <a:ext cx="2442976" cy="307777"/>
                </a:xfrm>
                <a:prstGeom prst="rect">
                  <a:avLst/>
                </a:prstGeom>
                <a:noFill/>
                <a:ln w="9525">
                  <a:noFill/>
                  <a:miter lim="800000"/>
                  <a:headEnd/>
                  <a:tailEnd/>
                </a:ln>
              </p:spPr>
              <p:txBody>
                <a:bodyPr wrap="none" lIns="0" tIns="0" rIns="0" bIns="0" anchor="ctr" anchorCtr="1">
                  <a:spAutoFit/>
                </a:bodyPr>
                <a:lstStyle/>
                <a:p>
                  <a:pPr algn="ctr">
                    <a:defRPr/>
                  </a:pPr>
                  <a:r>
                    <a:rPr lang="en-US" sz="2000" kern="0" dirty="0">
                      <a:solidFill>
                        <a:srgbClr val="0000FF"/>
                      </a:solidFill>
                      <a:latin typeface="Calibri" panose="020F0502020204030204" pitchFamily="34" charset="0"/>
                    </a:rPr>
                    <a:t>Alternative Hypotheses</a:t>
                  </a:r>
                </a:p>
              </p:txBody>
            </p:sp>
            <p:sp>
              <p:nvSpPr>
                <p:cNvPr id="11" name="Rectangle 10"/>
                <p:cNvSpPr/>
                <p:nvPr/>
              </p:nvSpPr>
              <p:spPr>
                <a:xfrm rot="17841555">
                  <a:off x="1003642" y="2625479"/>
                  <a:ext cx="2724547" cy="352404"/>
                </a:xfrm>
                <a:prstGeom prst="rect">
                  <a:avLst/>
                </a:prstGeom>
              </p:spPr>
              <p:txBody>
                <a:bodyPr wrap="square">
                  <a:spAutoFit/>
                </a:bodyPr>
                <a:lstStyle/>
                <a:p>
                  <a:pPr algn="ctr">
                    <a:lnSpc>
                      <a:spcPts val="2000"/>
                    </a:lnSpc>
                    <a:spcAft>
                      <a:spcPts val="1200"/>
                    </a:spcAft>
                    <a:defRPr/>
                  </a:pPr>
                  <a:r>
                    <a:rPr lang="en-US" sz="2000" kern="0" dirty="0">
                      <a:solidFill>
                        <a:srgbClr val="FF0000"/>
                      </a:solidFill>
                      <a:latin typeface="Calibri" panose="020F0502020204030204" pitchFamily="34" charset="0"/>
                    </a:rPr>
                    <a:t>Hypotheses</a:t>
                  </a:r>
                </a:p>
              </p:txBody>
            </p:sp>
            <p:sp>
              <p:nvSpPr>
                <p:cNvPr id="13" name="Rectangle 12"/>
                <p:cNvSpPr/>
                <p:nvPr/>
              </p:nvSpPr>
              <p:spPr>
                <a:xfrm rot="17841555">
                  <a:off x="1030416" y="2805884"/>
                  <a:ext cx="3228226" cy="352404"/>
                </a:xfrm>
                <a:prstGeom prst="rect">
                  <a:avLst/>
                </a:prstGeom>
              </p:spPr>
              <p:txBody>
                <a:bodyPr wrap="square">
                  <a:spAutoFit/>
                </a:bodyPr>
                <a:lstStyle/>
                <a:p>
                  <a:pPr algn="ctr">
                    <a:lnSpc>
                      <a:spcPts val="2000"/>
                    </a:lnSpc>
                    <a:spcAft>
                      <a:spcPts val="1200"/>
                    </a:spcAft>
                    <a:defRPr/>
                  </a:pPr>
                  <a:r>
                    <a:rPr lang="en-US" sz="2000" kern="0" dirty="0">
                      <a:solidFill>
                        <a:srgbClr val="FF0000"/>
                      </a:solidFill>
                      <a:latin typeface="Calibri" panose="020F0502020204030204" pitchFamily="34" charset="0"/>
                    </a:rPr>
                    <a:t>generation</a:t>
                  </a:r>
                </a:p>
              </p:txBody>
            </p:sp>
          </p:grpSp>
        </p:grpSp>
        <p:sp>
          <p:nvSpPr>
            <p:cNvPr id="15" name="Rectangle 171"/>
            <p:cNvSpPr>
              <a:spLocks noChangeArrowheads="1"/>
            </p:cNvSpPr>
            <p:nvPr/>
          </p:nvSpPr>
          <p:spPr bwMode="auto">
            <a:xfrm>
              <a:off x="3920785" y="4606053"/>
              <a:ext cx="2698753" cy="307777"/>
            </a:xfrm>
            <a:prstGeom prst="rect">
              <a:avLst/>
            </a:prstGeom>
            <a:noFill/>
            <a:ln w="9525">
              <a:noFill/>
              <a:miter lim="800000"/>
              <a:headEnd/>
              <a:tailEnd/>
            </a:ln>
          </p:spPr>
          <p:txBody>
            <a:bodyPr wrap="square" lIns="0" tIns="0" rIns="0" bIns="0" anchor="ctr" anchorCtr="1">
              <a:spAutoFit/>
            </a:bodyPr>
            <a:lstStyle/>
            <a:p>
              <a:pPr algn="ctr">
                <a:defRPr/>
              </a:pPr>
              <a:r>
                <a:rPr lang="en-US" sz="2000" kern="0" dirty="0">
                  <a:solidFill>
                    <a:srgbClr val="FF0000"/>
                  </a:solidFill>
                  <a:latin typeface="Calibri" panose="020F0502020204030204" pitchFamily="34" charset="0"/>
                </a:rPr>
                <a:t>Observations or </a:t>
              </a:r>
              <a:r>
                <a:rPr lang="en-US" sz="2000" kern="0" dirty="0" smtClean="0">
                  <a:solidFill>
                    <a:srgbClr val="FF0000"/>
                  </a:solidFill>
                  <a:latin typeface="Calibri" panose="020F0502020204030204" pitchFamily="34" charset="0"/>
                </a:rPr>
                <a:t>Question</a:t>
              </a:r>
              <a:endParaRPr lang="en-US" sz="2000" kern="0" dirty="0">
                <a:solidFill>
                  <a:srgbClr val="FF0000"/>
                </a:solidFill>
                <a:latin typeface="Calibri" panose="020F0502020204030204" pitchFamily="34" charset="0"/>
              </a:endParaRPr>
            </a:p>
          </p:txBody>
        </p:sp>
        <p:sp>
          <p:nvSpPr>
            <p:cNvPr id="50" name="TextBox 176"/>
            <p:cNvSpPr txBox="1">
              <a:spLocks noChangeArrowheads="1"/>
            </p:cNvSpPr>
            <p:nvPr/>
          </p:nvSpPr>
          <p:spPr bwMode="auto">
            <a:xfrm>
              <a:off x="3950951" y="5257686"/>
              <a:ext cx="2293459" cy="643253"/>
            </a:xfrm>
            <a:prstGeom prst="rect">
              <a:avLst/>
            </a:prstGeom>
            <a:noFill/>
            <a:ln w="38100">
              <a:solidFill>
                <a:srgbClr val="FF0000"/>
              </a:solidFill>
              <a:headEnd/>
              <a:tailEnd/>
            </a:ln>
          </p:spPr>
          <p:style>
            <a:lnRef idx="0">
              <a:schemeClr val="accent6"/>
            </a:lnRef>
            <a:fillRef idx="3">
              <a:schemeClr val="accent6"/>
            </a:fillRef>
            <a:effectRef idx="3">
              <a:schemeClr val="accent6"/>
            </a:effectRef>
            <a:fontRef idx="minor">
              <a:schemeClr val="lt1"/>
            </a:fontRef>
          </p:style>
          <p:txBody>
            <a:bodyPr wrap="square" lIns="0" tIns="27432" rIns="0" bIns="0" anchor="ctr" anchorCtr="1">
              <a:spAutoFit/>
            </a:bodyPr>
            <a:lstStyle/>
            <a:p>
              <a:pPr algn="ctr">
                <a:defRPr/>
              </a:pPr>
              <a:r>
                <a:rPr lang="en-US" sz="2000" kern="0" dirty="0">
                  <a:solidFill>
                    <a:srgbClr val="FF0000"/>
                  </a:solidFill>
                  <a:latin typeface="Calibri" panose="020F0502020204030204" pitchFamily="34" charset="0"/>
                </a:rPr>
                <a:t>Evidence </a:t>
              </a:r>
              <a:r>
                <a:rPr lang="en-US" sz="2000" kern="0" dirty="0" smtClean="0">
                  <a:solidFill>
                    <a:srgbClr val="FF0000"/>
                  </a:solidFill>
                  <a:latin typeface="Calibri" panose="020F0502020204030204" pitchFamily="34" charset="0"/>
                </a:rPr>
                <a:t>in</a:t>
              </a:r>
              <a:br>
                <a:rPr lang="en-US" sz="2000" kern="0" dirty="0" smtClean="0">
                  <a:solidFill>
                    <a:srgbClr val="FF0000"/>
                  </a:solidFill>
                  <a:latin typeface="Calibri" panose="020F0502020204030204" pitchFamily="34" charset="0"/>
                </a:rPr>
              </a:br>
              <a:r>
                <a:rPr lang="en-US" sz="2000" kern="0" dirty="0" smtClean="0">
                  <a:solidFill>
                    <a:srgbClr val="FF0000"/>
                  </a:solidFill>
                  <a:latin typeface="Calibri" panose="020F0502020204030204" pitchFamily="34" charset="0"/>
                </a:rPr>
                <a:t>search </a:t>
              </a:r>
              <a:r>
                <a:rPr lang="en-US" sz="2000" kern="0" dirty="0">
                  <a:solidFill>
                    <a:srgbClr val="FF0000"/>
                  </a:solidFill>
                  <a:latin typeface="Calibri" panose="020F0502020204030204" pitchFamily="34" charset="0"/>
                </a:rPr>
                <a:t>of hypotheses</a:t>
              </a:r>
            </a:p>
          </p:txBody>
        </p:sp>
      </p:grpSp>
      <p:grpSp>
        <p:nvGrpSpPr>
          <p:cNvPr id="61" name="Group 60"/>
          <p:cNvGrpSpPr/>
          <p:nvPr/>
        </p:nvGrpSpPr>
        <p:grpSpPr>
          <a:xfrm>
            <a:off x="7205997" y="1125350"/>
            <a:ext cx="3108900" cy="5073553"/>
            <a:chOff x="8491861" y="1111062"/>
            <a:chExt cx="3108900" cy="5073553"/>
          </a:xfrm>
        </p:grpSpPr>
        <p:grpSp>
          <p:nvGrpSpPr>
            <p:cNvPr id="58" name="Group 57"/>
            <p:cNvGrpSpPr/>
            <p:nvPr/>
          </p:nvGrpSpPr>
          <p:grpSpPr>
            <a:xfrm>
              <a:off x="8719317" y="1111062"/>
              <a:ext cx="2881444" cy="4789877"/>
              <a:chOff x="8719317" y="1111062"/>
              <a:chExt cx="2881444" cy="4789877"/>
            </a:xfrm>
          </p:grpSpPr>
          <p:grpSp>
            <p:nvGrpSpPr>
              <p:cNvPr id="20" name="Group 19"/>
              <p:cNvGrpSpPr/>
              <p:nvPr/>
            </p:nvGrpSpPr>
            <p:grpSpPr>
              <a:xfrm>
                <a:off x="8719317" y="1111062"/>
                <a:ext cx="2880409" cy="3476389"/>
                <a:chOff x="5273964" y="945177"/>
                <a:chExt cx="2880409" cy="3476389"/>
              </a:xfrm>
            </p:grpSpPr>
            <p:cxnSp>
              <p:nvCxnSpPr>
                <p:cNvPr id="22" name="Straight Arrow Connector 21"/>
                <p:cNvCxnSpPr/>
                <p:nvPr/>
              </p:nvCxnSpPr>
              <p:spPr bwMode="auto">
                <a:xfrm flipH="1">
                  <a:off x="5273964" y="1347864"/>
                  <a:ext cx="1605371" cy="3073702"/>
                </a:xfrm>
                <a:prstGeom prst="straightConnector1">
                  <a:avLst/>
                </a:prstGeom>
                <a:noFill/>
                <a:ln w="38100" cap="flat" cmpd="sng" algn="ctr">
                  <a:solidFill>
                    <a:srgbClr val="008000"/>
                  </a:solidFill>
                  <a:prstDash val="solid"/>
                  <a:headEnd type="triangle" w="lg" len="lg"/>
                  <a:tailEnd type="none" w="med" len="med"/>
                </a:ln>
                <a:effectLst/>
              </p:spPr>
            </p:cxnSp>
            <p:grpSp>
              <p:nvGrpSpPr>
                <p:cNvPr id="23" name="Group 22"/>
                <p:cNvGrpSpPr/>
                <p:nvPr/>
              </p:nvGrpSpPr>
              <p:grpSpPr>
                <a:xfrm>
                  <a:off x="5470946" y="945177"/>
                  <a:ext cx="2683427" cy="3467334"/>
                  <a:chOff x="5470946" y="945177"/>
                  <a:chExt cx="2683427" cy="3467334"/>
                </a:xfrm>
              </p:grpSpPr>
              <p:sp>
                <p:nvSpPr>
                  <p:cNvPr id="25" name="AutoShape 8"/>
                  <p:cNvSpPr>
                    <a:spLocks noChangeArrowheads="1"/>
                  </p:cNvSpPr>
                  <p:nvPr/>
                </p:nvSpPr>
                <p:spPr bwMode="auto">
                  <a:xfrm rot="17832515">
                    <a:off x="5295631" y="2414482"/>
                    <a:ext cx="2117424" cy="552455"/>
                  </a:xfrm>
                  <a:prstGeom prst="roundRect">
                    <a:avLst>
                      <a:gd name="adj" fmla="val 16667"/>
                    </a:avLst>
                  </a:prstGeom>
                  <a:noFill/>
                  <a:ln w="12700">
                    <a:noFill/>
                    <a:miter lim="800000"/>
                    <a:headEnd/>
                    <a:tailEnd/>
                  </a:ln>
                </p:spPr>
                <p:txBody>
                  <a:bodyPr lIns="0" rIns="0" anchor="ctr"/>
                  <a:lstStyle/>
                  <a:p>
                    <a:pPr algn="ctr">
                      <a:spcAft>
                        <a:spcPts val="1200"/>
                      </a:spcAft>
                    </a:pPr>
                    <a:r>
                      <a:rPr lang="en-US" sz="2000" kern="0" dirty="0">
                        <a:solidFill>
                          <a:srgbClr val="008000"/>
                        </a:solidFill>
                        <a:latin typeface="Calibri" panose="020F0502020204030204" pitchFamily="34" charset="0"/>
                      </a:rPr>
                      <a:t>Multi-INT</a:t>
                    </a:r>
                  </a:p>
                </p:txBody>
              </p:sp>
              <p:sp>
                <p:nvSpPr>
                  <p:cNvPr id="26" name="TextBox 320"/>
                  <p:cNvSpPr txBox="1">
                    <a:spLocks noChangeArrowheads="1"/>
                  </p:cNvSpPr>
                  <p:nvPr/>
                </p:nvSpPr>
                <p:spPr bwMode="auto">
                  <a:xfrm>
                    <a:off x="5470946" y="945177"/>
                    <a:ext cx="2683427" cy="307777"/>
                  </a:xfrm>
                  <a:prstGeom prst="rect">
                    <a:avLst/>
                  </a:prstGeom>
                  <a:noFill/>
                  <a:ln w="9525">
                    <a:noFill/>
                    <a:miter lim="800000"/>
                    <a:headEnd/>
                    <a:tailEnd/>
                  </a:ln>
                </p:spPr>
                <p:txBody>
                  <a:bodyPr wrap="none" lIns="0" tIns="0" rIns="0" bIns="0" anchor="ctr" anchorCtr="1">
                    <a:spAutoFit/>
                  </a:bodyPr>
                  <a:lstStyle/>
                  <a:p>
                    <a:pPr algn="ctr">
                      <a:defRPr/>
                    </a:pPr>
                    <a:r>
                      <a:rPr lang="en-US" sz="2000" kern="0" dirty="0">
                        <a:solidFill>
                          <a:srgbClr val="008000"/>
                        </a:solidFill>
                        <a:latin typeface="Calibri" panose="020F0502020204030204" pitchFamily="34" charset="0"/>
                      </a:rPr>
                      <a:t>Probability of Hypotheses</a:t>
                    </a:r>
                  </a:p>
                </p:txBody>
              </p:sp>
              <p:cxnSp>
                <p:nvCxnSpPr>
                  <p:cNvPr id="29" name="Straight Arrow Connector 28"/>
                  <p:cNvCxnSpPr/>
                  <p:nvPr/>
                </p:nvCxnSpPr>
                <p:spPr bwMode="auto">
                  <a:xfrm flipH="1">
                    <a:off x="6014750" y="1363766"/>
                    <a:ext cx="1618683" cy="3048745"/>
                  </a:xfrm>
                  <a:prstGeom prst="straightConnector1">
                    <a:avLst/>
                  </a:prstGeom>
                  <a:noFill/>
                  <a:ln w="38100" cap="flat" cmpd="sng" algn="ctr">
                    <a:solidFill>
                      <a:srgbClr val="008000"/>
                    </a:solidFill>
                    <a:prstDash val="solid"/>
                    <a:headEnd type="triangle" w="lg" len="lg"/>
                    <a:tailEnd type="none" w="med" len="med"/>
                  </a:ln>
                  <a:effectLst/>
                </p:spPr>
              </p:cxnSp>
              <p:cxnSp>
                <p:nvCxnSpPr>
                  <p:cNvPr id="30" name="Straight Arrow Connector 29"/>
                  <p:cNvCxnSpPr/>
                  <p:nvPr/>
                </p:nvCxnSpPr>
                <p:spPr bwMode="auto">
                  <a:xfrm flipH="1">
                    <a:off x="5637197" y="1363766"/>
                    <a:ext cx="1607898" cy="3039600"/>
                  </a:xfrm>
                  <a:prstGeom prst="straightConnector1">
                    <a:avLst/>
                  </a:prstGeom>
                  <a:noFill/>
                  <a:ln w="38100" cap="flat" cmpd="sng" algn="ctr">
                    <a:solidFill>
                      <a:srgbClr val="008000"/>
                    </a:solidFill>
                    <a:prstDash val="solid"/>
                    <a:headEnd type="triangle" w="lg" len="lg"/>
                    <a:tailEnd type="none" w="med" len="med"/>
                  </a:ln>
                  <a:effectLst/>
                </p:spPr>
              </p:cxnSp>
              <p:sp>
                <p:nvSpPr>
                  <p:cNvPr id="32" name="AutoShape 8"/>
                  <p:cNvSpPr>
                    <a:spLocks noChangeArrowheads="1"/>
                  </p:cNvSpPr>
                  <p:nvPr/>
                </p:nvSpPr>
                <p:spPr bwMode="auto">
                  <a:xfrm rot="17851181">
                    <a:off x="5592529" y="2553241"/>
                    <a:ext cx="2117424" cy="552455"/>
                  </a:xfrm>
                  <a:prstGeom prst="roundRect">
                    <a:avLst>
                      <a:gd name="adj" fmla="val 16667"/>
                    </a:avLst>
                  </a:prstGeom>
                  <a:noFill/>
                  <a:ln w="12700">
                    <a:noFill/>
                    <a:miter lim="800000"/>
                    <a:headEnd/>
                    <a:tailEnd/>
                  </a:ln>
                </p:spPr>
                <p:txBody>
                  <a:bodyPr lIns="0" rIns="0" anchor="ctr"/>
                  <a:lstStyle/>
                  <a:p>
                    <a:pPr algn="ctr">
                      <a:spcAft>
                        <a:spcPts val="1200"/>
                      </a:spcAft>
                    </a:pPr>
                    <a:r>
                      <a:rPr lang="en-US" sz="2000" kern="0" dirty="0">
                        <a:solidFill>
                          <a:srgbClr val="008000"/>
                        </a:solidFill>
                        <a:latin typeface="Calibri" panose="020F0502020204030204" pitchFamily="34" charset="0"/>
                      </a:rPr>
                      <a:t>fusion</a:t>
                    </a:r>
                  </a:p>
                </p:txBody>
              </p:sp>
            </p:grpSp>
          </p:grpSp>
          <p:sp>
            <p:nvSpPr>
              <p:cNvPr id="53" name="TextBox 62"/>
              <p:cNvSpPr txBox="1">
                <a:spLocks noChangeArrowheads="1"/>
              </p:cNvSpPr>
              <p:nvPr/>
            </p:nvSpPr>
            <p:spPr bwMode="auto">
              <a:xfrm>
                <a:off x="9025261" y="5257686"/>
                <a:ext cx="2575500" cy="643253"/>
              </a:xfrm>
              <a:prstGeom prst="rect">
                <a:avLst/>
              </a:prstGeom>
              <a:noFill/>
              <a:ln w="38100">
                <a:solidFill>
                  <a:srgbClr val="008000"/>
                </a:solidFill>
                <a:headEnd/>
                <a:tailEnd/>
              </a:ln>
            </p:spPr>
            <p:style>
              <a:lnRef idx="0">
                <a:schemeClr val="accent3"/>
              </a:lnRef>
              <a:fillRef idx="3">
                <a:schemeClr val="accent3"/>
              </a:fillRef>
              <a:effectRef idx="3">
                <a:schemeClr val="accent3"/>
              </a:effectRef>
              <a:fontRef idx="minor">
                <a:schemeClr val="lt1"/>
              </a:fontRef>
            </p:style>
            <p:txBody>
              <a:bodyPr wrap="square" lIns="0" tIns="27432" rIns="0" bIns="0" anchor="ctr" anchorCtr="1">
                <a:spAutoFit/>
              </a:bodyPr>
              <a:lstStyle/>
              <a:p>
                <a:pPr algn="ctr"/>
                <a:r>
                  <a:rPr lang="en-US" sz="2000" kern="0" dirty="0" smtClean="0">
                    <a:solidFill>
                      <a:srgbClr val="008000"/>
                    </a:solidFill>
                    <a:latin typeface="Calibri" panose="020F0502020204030204" pitchFamily="34" charset="0"/>
                  </a:rPr>
                  <a:t>Evidence-based hypotheses assessment</a:t>
                </a:r>
                <a:endParaRPr lang="en-US" sz="2000" kern="0" dirty="0">
                  <a:solidFill>
                    <a:srgbClr val="008000"/>
                  </a:solidFill>
                  <a:latin typeface="Calibri" panose="020F0502020204030204" pitchFamily="34" charset="0"/>
                </a:endParaRPr>
              </a:p>
            </p:txBody>
          </p:sp>
        </p:grpSp>
        <p:sp>
          <p:nvSpPr>
            <p:cNvPr id="52" name="Curved Down Arrow 51"/>
            <p:cNvSpPr/>
            <p:nvPr/>
          </p:nvSpPr>
          <p:spPr bwMode="auto">
            <a:xfrm>
              <a:off x="8776905" y="4961837"/>
              <a:ext cx="585585" cy="272183"/>
            </a:xfrm>
            <a:prstGeom prst="curvedDownArrow">
              <a:avLst/>
            </a:prstGeom>
            <a:gradFill>
              <a:gsLst>
                <a:gs pos="0">
                  <a:srgbClr val="0000FF"/>
                </a:gs>
                <a:gs pos="80000">
                  <a:srgbClr val="0000FF"/>
                </a:gs>
                <a:gs pos="100000">
                  <a:schemeClr val="accent5">
                    <a:shade val="94000"/>
                    <a:satMod val="135000"/>
                  </a:schemeClr>
                </a:gs>
              </a:gsLs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kern="0">
                <a:solidFill>
                  <a:srgbClr val="000000"/>
                </a:solidFill>
                <a:latin typeface="Calibri" panose="020F0502020204030204" pitchFamily="34" charset="0"/>
              </a:endParaRPr>
            </a:p>
          </p:txBody>
        </p:sp>
        <p:sp>
          <p:nvSpPr>
            <p:cNvPr id="54" name="Curved Down Arrow 53"/>
            <p:cNvSpPr/>
            <p:nvPr/>
          </p:nvSpPr>
          <p:spPr bwMode="auto">
            <a:xfrm rot="10800000">
              <a:off x="8491861" y="5925852"/>
              <a:ext cx="585587" cy="258763"/>
            </a:xfrm>
            <a:prstGeom prst="curvedDownArrow">
              <a:avLst/>
            </a:prstGeom>
            <a:gradFill>
              <a:gsLst>
                <a:gs pos="0">
                  <a:srgbClr val="008000"/>
                </a:gs>
                <a:gs pos="80000">
                  <a:srgbClr val="008000"/>
                </a:gs>
                <a:gs pos="100000">
                  <a:schemeClr val="accent3">
                    <a:shade val="94000"/>
                    <a:satMod val="135000"/>
                  </a:schemeClr>
                </a:gs>
              </a:gsLs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kern="0">
                <a:solidFill>
                  <a:srgbClr val="000000"/>
                </a:solidFill>
                <a:latin typeface="Calibri" panose="020F0502020204030204" pitchFamily="34" charset="0"/>
              </a:endParaRPr>
            </a:p>
          </p:txBody>
        </p:sp>
      </p:grpSp>
      <p:grpSp>
        <p:nvGrpSpPr>
          <p:cNvPr id="60" name="Group 59"/>
          <p:cNvGrpSpPr/>
          <p:nvPr/>
        </p:nvGrpSpPr>
        <p:grpSpPr>
          <a:xfrm>
            <a:off x="4609666" y="1505379"/>
            <a:ext cx="3869927" cy="4720157"/>
            <a:chOff x="5895530" y="1491091"/>
            <a:chExt cx="3869927" cy="4720157"/>
          </a:xfrm>
        </p:grpSpPr>
        <p:grpSp>
          <p:nvGrpSpPr>
            <p:cNvPr id="57" name="Group 56"/>
            <p:cNvGrpSpPr/>
            <p:nvPr/>
          </p:nvGrpSpPr>
          <p:grpSpPr>
            <a:xfrm>
              <a:off x="6338334" y="1491091"/>
              <a:ext cx="3427123" cy="4417853"/>
              <a:chOff x="6338334" y="1491091"/>
              <a:chExt cx="3427123" cy="4417853"/>
            </a:xfrm>
          </p:grpSpPr>
          <p:grpSp>
            <p:nvGrpSpPr>
              <p:cNvPr id="34" name="Group 33"/>
              <p:cNvGrpSpPr/>
              <p:nvPr/>
            </p:nvGrpSpPr>
            <p:grpSpPr>
              <a:xfrm>
                <a:off x="6338334" y="1491091"/>
                <a:ext cx="3427123" cy="3422739"/>
                <a:chOff x="2892981" y="1325206"/>
                <a:chExt cx="3427123" cy="3422739"/>
              </a:xfrm>
            </p:grpSpPr>
            <p:cxnSp>
              <p:nvCxnSpPr>
                <p:cNvPr id="35" name="Straight Arrow Connector 34"/>
                <p:cNvCxnSpPr/>
                <p:nvPr/>
              </p:nvCxnSpPr>
              <p:spPr bwMode="auto">
                <a:xfrm>
                  <a:off x="3700802" y="1325206"/>
                  <a:ext cx="2359011" cy="3078160"/>
                </a:xfrm>
                <a:prstGeom prst="straightConnector1">
                  <a:avLst/>
                </a:prstGeom>
                <a:noFill/>
                <a:ln w="38100" cap="flat" cmpd="sng" algn="ctr">
                  <a:solidFill>
                    <a:srgbClr val="0000FF"/>
                  </a:solidFill>
                  <a:prstDash val="solid"/>
                  <a:headEnd type="none" w="lg" len="lg"/>
                  <a:tailEnd type="triangle" w="lg" len="lg"/>
                </a:ln>
                <a:effectLst/>
              </p:spPr>
            </p:cxnSp>
            <p:cxnSp>
              <p:nvCxnSpPr>
                <p:cNvPr id="36" name="Straight Arrow Connector 35"/>
                <p:cNvCxnSpPr/>
                <p:nvPr/>
              </p:nvCxnSpPr>
              <p:spPr bwMode="auto">
                <a:xfrm>
                  <a:off x="2892981" y="1363766"/>
                  <a:ext cx="2380983" cy="3028510"/>
                </a:xfrm>
                <a:prstGeom prst="straightConnector1">
                  <a:avLst/>
                </a:prstGeom>
                <a:noFill/>
                <a:ln w="38100" cap="flat" cmpd="sng" algn="ctr">
                  <a:solidFill>
                    <a:srgbClr val="0000FF"/>
                  </a:solidFill>
                  <a:prstDash val="solid"/>
                  <a:headEnd type="none" w="lg" len="lg"/>
                  <a:tailEnd type="triangle" w="lg" len="lg"/>
                </a:ln>
                <a:effectLst/>
              </p:spPr>
            </p:cxnSp>
            <p:cxnSp>
              <p:nvCxnSpPr>
                <p:cNvPr id="37" name="Straight Arrow Connector 36"/>
                <p:cNvCxnSpPr/>
                <p:nvPr/>
              </p:nvCxnSpPr>
              <p:spPr bwMode="auto">
                <a:xfrm>
                  <a:off x="3293984" y="1325206"/>
                  <a:ext cx="2346358" cy="3067070"/>
                </a:xfrm>
                <a:prstGeom prst="straightConnector1">
                  <a:avLst/>
                </a:prstGeom>
                <a:noFill/>
                <a:ln w="38100" cap="flat" cmpd="sng" algn="ctr">
                  <a:solidFill>
                    <a:srgbClr val="0000FF"/>
                  </a:solidFill>
                  <a:prstDash val="solid"/>
                  <a:headEnd type="none" w="lg" len="lg"/>
                  <a:tailEnd type="triangle" w="lg" len="lg"/>
                </a:ln>
                <a:effectLst/>
              </p:spPr>
            </p:cxnSp>
            <p:sp>
              <p:nvSpPr>
                <p:cNvPr id="41" name="Rectangle 40"/>
                <p:cNvSpPr/>
                <p:nvPr/>
              </p:nvSpPr>
              <p:spPr>
                <a:xfrm rot="3129902">
                  <a:off x="3519252" y="2679020"/>
                  <a:ext cx="2286000" cy="348813"/>
                </a:xfrm>
                <a:prstGeom prst="rect">
                  <a:avLst/>
                </a:prstGeom>
              </p:spPr>
              <p:txBody>
                <a:bodyPr>
                  <a:spAutoFit/>
                </a:bodyPr>
                <a:lstStyle/>
                <a:p>
                  <a:pPr algn="ctr">
                    <a:lnSpc>
                      <a:spcPts val="2000"/>
                    </a:lnSpc>
                    <a:spcAft>
                      <a:spcPts val="1200"/>
                    </a:spcAft>
                    <a:defRPr/>
                  </a:pPr>
                  <a:r>
                    <a:rPr lang="en-US" sz="2000" kern="0" dirty="0">
                      <a:solidFill>
                        <a:srgbClr val="0000FF"/>
                      </a:solidFill>
                      <a:latin typeface="Calibri" panose="020F0502020204030204" pitchFamily="34" charset="0"/>
                    </a:rPr>
                    <a:t>Hypothesis-driven </a:t>
                  </a:r>
                </a:p>
              </p:txBody>
            </p:sp>
            <p:sp>
              <p:nvSpPr>
                <p:cNvPr id="42" name="Rectangle 41"/>
                <p:cNvSpPr/>
                <p:nvPr/>
              </p:nvSpPr>
              <p:spPr>
                <a:xfrm rot="3172463">
                  <a:off x="3322061" y="2874533"/>
                  <a:ext cx="2167581" cy="348813"/>
                </a:xfrm>
                <a:prstGeom prst="rect">
                  <a:avLst/>
                </a:prstGeom>
              </p:spPr>
              <p:txBody>
                <a:bodyPr wrap="none">
                  <a:spAutoFit/>
                </a:bodyPr>
                <a:lstStyle/>
                <a:p>
                  <a:pPr algn="ctr">
                    <a:lnSpc>
                      <a:spcPts val="2000"/>
                    </a:lnSpc>
                    <a:spcAft>
                      <a:spcPts val="1200"/>
                    </a:spcAft>
                    <a:defRPr/>
                  </a:pPr>
                  <a:r>
                    <a:rPr lang="en-US" sz="2000" kern="0" dirty="0">
                      <a:solidFill>
                        <a:srgbClr val="0000FF"/>
                      </a:solidFill>
                      <a:latin typeface="Calibri" panose="020F0502020204030204" pitchFamily="34" charset="0"/>
                    </a:rPr>
                    <a:t>evidence discovery</a:t>
                  </a:r>
                </a:p>
              </p:txBody>
            </p:sp>
            <p:sp>
              <p:nvSpPr>
                <p:cNvPr id="43" name="Rectangle 171"/>
                <p:cNvSpPr>
                  <a:spLocks noChangeArrowheads="1"/>
                </p:cNvSpPr>
                <p:nvPr/>
              </p:nvSpPr>
              <p:spPr bwMode="auto">
                <a:xfrm>
                  <a:off x="4862833" y="4440168"/>
                  <a:ext cx="1457271" cy="307777"/>
                </a:xfrm>
                <a:prstGeom prst="rect">
                  <a:avLst/>
                </a:prstGeom>
                <a:noFill/>
                <a:ln w="9525">
                  <a:noFill/>
                  <a:miter lim="800000"/>
                  <a:headEnd/>
                  <a:tailEnd/>
                </a:ln>
              </p:spPr>
              <p:txBody>
                <a:bodyPr wrap="square" lIns="0" tIns="0" rIns="0" bIns="0" anchor="ctr" anchorCtr="1">
                  <a:spAutoFit/>
                </a:bodyPr>
                <a:lstStyle/>
                <a:p>
                  <a:pPr algn="ctr">
                    <a:defRPr/>
                  </a:pPr>
                  <a:r>
                    <a:rPr lang="en-US" sz="2000" kern="0" dirty="0">
                      <a:solidFill>
                        <a:srgbClr val="0000FF"/>
                      </a:solidFill>
                      <a:latin typeface="Calibri" panose="020F0502020204030204" pitchFamily="34" charset="0"/>
                    </a:rPr>
                    <a:t>New Evidence</a:t>
                  </a:r>
                </a:p>
              </p:txBody>
            </p:sp>
          </p:grpSp>
          <p:sp>
            <p:nvSpPr>
              <p:cNvPr id="55" name="TextBox 54"/>
              <p:cNvSpPr txBox="1">
                <a:spLocks noChangeArrowheads="1"/>
              </p:cNvSpPr>
              <p:nvPr/>
            </p:nvSpPr>
            <p:spPr bwMode="auto">
              <a:xfrm>
                <a:off x="6453154" y="5265691"/>
                <a:ext cx="2350859" cy="643253"/>
              </a:xfrm>
              <a:prstGeom prst="rect">
                <a:avLst/>
              </a:prstGeom>
              <a:noFill/>
              <a:ln w="38100">
                <a:solidFill>
                  <a:srgbClr val="0000FF"/>
                </a:solidFill>
                <a:headEnd/>
                <a:tailEnd/>
              </a:ln>
            </p:spPr>
            <p:style>
              <a:lnRef idx="0">
                <a:schemeClr val="accent5"/>
              </a:lnRef>
              <a:fillRef idx="3">
                <a:schemeClr val="accent5"/>
              </a:fillRef>
              <a:effectRef idx="3">
                <a:schemeClr val="accent5"/>
              </a:effectRef>
              <a:fontRef idx="minor">
                <a:schemeClr val="lt1"/>
              </a:fontRef>
            </p:style>
            <p:txBody>
              <a:bodyPr wrap="square" lIns="0" tIns="27432" rIns="0" bIns="0" anchor="ctr" anchorCtr="1">
                <a:spAutoFit/>
              </a:bodyPr>
              <a:lstStyle/>
              <a:p>
                <a:pPr algn="ctr">
                  <a:defRPr/>
                </a:pPr>
                <a:r>
                  <a:rPr lang="en-US" sz="2000" kern="0" dirty="0">
                    <a:solidFill>
                      <a:srgbClr val="0000FF"/>
                    </a:solidFill>
                    <a:latin typeface="Calibri" panose="020F0502020204030204" pitchFamily="34" charset="0"/>
                  </a:rPr>
                  <a:t>Hypotheses in</a:t>
                </a:r>
              </a:p>
              <a:p>
                <a:pPr algn="ctr">
                  <a:defRPr/>
                </a:pPr>
                <a:r>
                  <a:rPr lang="en-US" sz="2000" kern="0" dirty="0">
                    <a:solidFill>
                      <a:srgbClr val="0000FF"/>
                    </a:solidFill>
                    <a:latin typeface="Calibri" panose="020F0502020204030204" pitchFamily="34" charset="0"/>
                  </a:rPr>
                  <a:t>search of evidence</a:t>
                </a:r>
              </a:p>
            </p:txBody>
          </p:sp>
        </p:grpSp>
        <p:sp>
          <p:nvSpPr>
            <p:cNvPr id="51" name="Curved Down Arrow 50"/>
            <p:cNvSpPr/>
            <p:nvPr/>
          </p:nvSpPr>
          <p:spPr bwMode="auto">
            <a:xfrm rot="10800000">
              <a:off x="5895530" y="5934705"/>
              <a:ext cx="619443" cy="276543"/>
            </a:xfrm>
            <a:prstGeom prst="curvedDownArrow">
              <a:avLst/>
            </a:prstGeom>
            <a:gradFill>
              <a:gsLst>
                <a:gs pos="0">
                  <a:srgbClr val="0000FF"/>
                </a:gs>
                <a:gs pos="80000">
                  <a:srgbClr val="0000FF"/>
                </a:gs>
                <a:gs pos="100000">
                  <a:schemeClr val="accent5">
                    <a:shade val="94000"/>
                    <a:satMod val="135000"/>
                  </a:schemeClr>
                </a:gs>
              </a:gsLs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kern="0">
                <a:solidFill>
                  <a:srgbClr val="000000"/>
                </a:solidFill>
                <a:latin typeface="Calibri" panose="020F0502020204030204" pitchFamily="34" charset="0"/>
              </a:endParaRPr>
            </a:p>
          </p:txBody>
        </p:sp>
        <p:sp>
          <p:nvSpPr>
            <p:cNvPr id="56" name="Curved Down Arrow 55"/>
            <p:cNvSpPr/>
            <p:nvPr/>
          </p:nvSpPr>
          <p:spPr bwMode="auto">
            <a:xfrm>
              <a:off x="6178385" y="4986250"/>
              <a:ext cx="619442" cy="273628"/>
            </a:xfrm>
            <a:prstGeom prst="curvedDownArrow">
              <a:avLst/>
            </a:prstGeom>
            <a:gradFill>
              <a:gsLst>
                <a:gs pos="0">
                  <a:srgbClr val="FF0000"/>
                </a:gs>
                <a:gs pos="80000">
                  <a:srgbClr val="FF0000"/>
                </a:gs>
                <a:gs pos="100000">
                  <a:srgbClr val="FF6565"/>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kern="0" dirty="0">
                <a:solidFill>
                  <a:srgbClr val="000000"/>
                </a:solidFill>
                <a:latin typeface="Calibri" panose="020F0502020204030204" pitchFamily="34" charset="0"/>
              </a:endParaRPr>
            </a:p>
          </p:txBody>
        </p:sp>
      </p:grpSp>
      <p:pic>
        <p:nvPicPr>
          <p:cNvPr id="44" name="Picture 43"/>
          <p:cNvPicPr>
            <a:picLocks noChangeAspect="1"/>
          </p:cNvPicPr>
          <p:nvPr/>
        </p:nvPicPr>
        <p:blipFill>
          <a:blip r:embed="rId3"/>
          <a:stretch>
            <a:fillRect/>
          </a:stretch>
        </p:blipFill>
        <p:spPr>
          <a:xfrm>
            <a:off x="9839736" y="1719159"/>
            <a:ext cx="2304635" cy="3464727"/>
          </a:xfrm>
          <a:prstGeom prst="rect">
            <a:avLst/>
          </a:prstGeom>
        </p:spPr>
      </p:pic>
    </p:spTree>
    <p:extLst>
      <p:ext uri="{BB962C8B-B14F-4D97-AF65-F5344CB8AC3E}">
        <p14:creationId xmlns:p14="http://schemas.microsoft.com/office/powerpoint/2010/main" val="167861342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2227" b="39015"/>
          <a:stretch/>
        </p:blipFill>
        <p:spPr bwMode="auto">
          <a:xfrm>
            <a:off x="2313996" y="4851969"/>
            <a:ext cx="8061665" cy="1306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p:cNvSpPr txBox="1"/>
          <p:nvPr/>
        </p:nvSpPr>
        <p:spPr>
          <a:xfrm>
            <a:off x="9408739" y="4940895"/>
            <a:ext cx="915635" cy="1077218"/>
          </a:xfrm>
          <a:prstGeom prst="rect">
            <a:avLst/>
          </a:prstGeom>
          <a:noFill/>
        </p:spPr>
        <p:txBody>
          <a:bodyPr wrap="none" rtlCol="0">
            <a:spAutoFit/>
          </a:bodyPr>
          <a:lstStyle/>
          <a:p>
            <a:pPr algn="ctr" defTabSz="914400"/>
            <a:r>
              <a:rPr lang="en-US" sz="3200" b="1" kern="0" dirty="0" smtClean="0">
                <a:solidFill>
                  <a:srgbClr val="F79646">
                    <a:lumMod val="60000"/>
                    <a:lumOff val="40000"/>
                  </a:srgbClr>
                </a:solidFill>
                <a:latin typeface="Arial Narrow" pitchFamily="34" charset="0"/>
                <a:cs typeface="Arial"/>
              </a:rPr>
              <a:t>Big</a:t>
            </a:r>
          </a:p>
          <a:p>
            <a:pPr algn="ctr" defTabSz="914400"/>
            <a:r>
              <a:rPr lang="en-US" sz="3200" b="1" kern="0" dirty="0" smtClean="0">
                <a:solidFill>
                  <a:srgbClr val="F79646">
                    <a:lumMod val="60000"/>
                    <a:lumOff val="40000"/>
                  </a:srgbClr>
                </a:solidFill>
                <a:latin typeface="Arial Narrow" pitchFamily="34" charset="0"/>
                <a:cs typeface="Arial"/>
              </a:rPr>
              <a:t>Data</a:t>
            </a:r>
            <a:endParaRPr lang="en-US" dirty="0">
              <a:solidFill>
                <a:prstClr val="black"/>
              </a:solidFill>
              <a:cs typeface="Arial" charset="0"/>
            </a:endParaRPr>
          </a:p>
        </p:txBody>
      </p:sp>
      <p:cxnSp>
        <p:nvCxnSpPr>
          <p:cNvPr id="31" name="Straight Arrow Connector 30"/>
          <p:cNvCxnSpPr>
            <a:endCxn id="32" idx="2"/>
          </p:cNvCxnSpPr>
          <p:nvPr/>
        </p:nvCxnSpPr>
        <p:spPr bwMode="auto">
          <a:xfrm flipH="1" flipV="1">
            <a:off x="3534954" y="4330045"/>
            <a:ext cx="2396" cy="616360"/>
          </a:xfrm>
          <a:prstGeom prst="straightConnector1">
            <a:avLst/>
          </a:prstGeom>
          <a:noFill/>
          <a:ln w="25400" cap="flat" cmpd="sng" algn="ctr">
            <a:solidFill>
              <a:srgbClr val="FF6565"/>
            </a:solidFill>
            <a:prstDash val="solid"/>
            <a:tailEnd type="triangle" w="lg" len="lg"/>
          </a:ln>
          <a:effectLst>
            <a:outerShdw blurRad="40000" dist="20000" dir="5400000" rotWithShape="0">
              <a:srgbClr val="000000">
                <a:alpha val="38000"/>
              </a:srgbClr>
            </a:outerShdw>
          </a:effectLst>
        </p:spPr>
      </p:cxnSp>
      <p:sp>
        <p:nvSpPr>
          <p:cNvPr id="32" name="Rectangle 171"/>
          <p:cNvSpPr>
            <a:spLocks noChangeArrowheads="1"/>
          </p:cNvSpPr>
          <p:nvPr/>
        </p:nvSpPr>
        <p:spPr bwMode="auto">
          <a:xfrm>
            <a:off x="2658654" y="3960713"/>
            <a:ext cx="1752599" cy="369332"/>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sz="2400" b="1" kern="0" dirty="0">
                <a:solidFill>
                  <a:srgbClr val="FF6565"/>
                </a:solidFill>
                <a:latin typeface="Arial Narrow" pitchFamily="34" charset="0"/>
                <a:cs typeface="Arial"/>
              </a:rPr>
              <a:t>r</a:t>
            </a:r>
            <a:r>
              <a:rPr lang="en-US" sz="2400" b="1" kern="0" dirty="0" smtClean="0">
                <a:solidFill>
                  <a:srgbClr val="FF6565"/>
                </a:solidFill>
                <a:latin typeface="Arial Narrow" pitchFamily="34" charset="0"/>
                <a:cs typeface="Arial"/>
              </a:rPr>
              <a:t>oad work</a:t>
            </a:r>
          </a:p>
        </p:txBody>
      </p:sp>
      <p:sp>
        <p:nvSpPr>
          <p:cNvPr id="33" name="Rectangle 171"/>
          <p:cNvSpPr>
            <a:spLocks noChangeArrowheads="1"/>
          </p:cNvSpPr>
          <p:nvPr/>
        </p:nvSpPr>
        <p:spPr bwMode="auto">
          <a:xfrm>
            <a:off x="4335054" y="3732113"/>
            <a:ext cx="1752599" cy="738664"/>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sz="2400" b="1" kern="0" dirty="0" smtClean="0">
                <a:solidFill>
                  <a:srgbClr val="FF6565"/>
                </a:solidFill>
                <a:latin typeface="Arial Narrow" pitchFamily="34" charset="0"/>
                <a:cs typeface="Arial"/>
              </a:rPr>
              <a:t>not </a:t>
            </a:r>
            <a:br>
              <a:rPr lang="en-US" sz="2400" b="1" kern="0" dirty="0" smtClean="0">
                <a:solidFill>
                  <a:srgbClr val="FF6565"/>
                </a:solidFill>
                <a:latin typeface="Arial Narrow" pitchFamily="34" charset="0"/>
                <a:cs typeface="Arial"/>
              </a:rPr>
            </a:br>
            <a:r>
              <a:rPr lang="en-US" sz="2400" b="1" kern="0" dirty="0" smtClean="0">
                <a:solidFill>
                  <a:srgbClr val="FF6565"/>
                </a:solidFill>
                <a:latin typeface="Arial Narrow" pitchFamily="34" charset="0"/>
                <a:cs typeface="Arial"/>
              </a:rPr>
              <a:t>road work</a:t>
            </a:r>
          </a:p>
        </p:txBody>
      </p:sp>
      <p:cxnSp>
        <p:nvCxnSpPr>
          <p:cNvPr id="34" name="Straight Arrow Connector 33"/>
          <p:cNvCxnSpPr>
            <a:stCxn id="32" idx="0"/>
            <a:endCxn id="35" idx="2"/>
          </p:cNvCxnSpPr>
          <p:nvPr/>
        </p:nvCxnSpPr>
        <p:spPr bwMode="auto">
          <a:xfrm flipV="1">
            <a:off x="3534954" y="3198713"/>
            <a:ext cx="1" cy="762000"/>
          </a:xfrm>
          <a:prstGeom prst="straightConnector1">
            <a:avLst/>
          </a:prstGeom>
          <a:noFill/>
          <a:ln w="25400" cap="flat" cmpd="sng" algn="ctr">
            <a:solidFill>
              <a:srgbClr val="FF6565"/>
            </a:solidFill>
            <a:prstDash val="solid"/>
            <a:tailEnd type="triangle" w="lg" len="lg"/>
          </a:ln>
          <a:effectLst>
            <a:outerShdw blurRad="40000" dist="20000" dir="5400000" rotWithShape="0">
              <a:srgbClr val="000000">
                <a:alpha val="38000"/>
              </a:srgbClr>
            </a:outerShdw>
          </a:effectLst>
        </p:spPr>
      </p:cxnSp>
      <p:sp>
        <p:nvSpPr>
          <p:cNvPr id="35" name="Rectangle 171"/>
          <p:cNvSpPr>
            <a:spLocks noChangeArrowheads="1"/>
          </p:cNvSpPr>
          <p:nvPr/>
        </p:nvSpPr>
        <p:spPr bwMode="auto">
          <a:xfrm>
            <a:off x="2658655" y="2829381"/>
            <a:ext cx="1752599" cy="369332"/>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sz="2400" b="1" kern="0" dirty="0">
                <a:solidFill>
                  <a:srgbClr val="FF6565"/>
                </a:solidFill>
                <a:latin typeface="Arial Narrow" pitchFamily="34" charset="0"/>
                <a:cs typeface="Arial"/>
              </a:rPr>
              <a:t>r</a:t>
            </a:r>
            <a:r>
              <a:rPr lang="en-US" sz="2400" b="1" kern="0" dirty="0" smtClean="0">
                <a:solidFill>
                  <a:srgbClr val="FF6565"/>
                </a:solidFill>
                <a:latin typeface="Arial Narrow" pitchFamily="34" charset="0"/>
                <a:cs typeface="Arial"/>
              </a:rPr>
              <a:t>oad block</a:t>
            </a:r>
          </a:p>
        </p:txBody>
      </p:sp>
      <p:grpSp>
        <p:nvGrpSpPr>
          <p:cNvPr id="36" name="Group 35"/>
          <p:cNvGrpSpPr/>
          <p:nvPr/>
        </p:nvGrpSpPr>
        <p:grpSpPr>
          <a:xfrm>
            <a:off x="2551974" y="4946405"/>
            <a:ext cx="3894194" cy="1147908"/>
            <a:chOff x="990600" y="5176692"/>
            <a:chExt cx="3894194" cy="1147908"/>
          </a:xfrm>
        </p:grpSpPr>
        <p:sp>
          <p:nvSpPr>
            <p:cNvPr id="37" name="Rectangle 171"/>
            <p:cNvSpPr>
              <a:spLocks noChangeArrowheads="1"/>
            </p:cNvSpPr>
            <p:nvPr/>
          </p:nvSpPr>
          <p:spPr bwMode="auto">
            <a:xfrm>
              <a:off x="990600" y="5176692"/>
              <a:ext cx="2534022" cy="1107996"/>
            </a:xfrm>
            <a:prstGeom prst="rect">
              <a:avLst/>
            </a:prstGeom>
            <a:noFill/>
            <a:ln w="9525">
              <a:noFill/>
              <a:miter lim="800000"/>
              <a:headEnd/>
              <a:tailEnd/>
            </a:ln>
          </p:spPr>
          <p:txBody>
            <a:bodyPr wrap="square" lIns="0" tIns="0" rIns="0" bIns="0" anchor="ctr" anchorCtr="1">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F79646">
                      <a:lumMod val="60000"/>
                      <a:lumOff val="40000"/>
                    </a:srgbClr>
                  </a:solidFill>
                  <a:effectLst/>
                  <a:uLnTx/>
                  <a:uFillTx/>
                  <a:latin typeface="Arial Narrow" pitchFamily="34" charset="0"/>
                  <a:cs typeface="Arial"/>
                </a:rPr>
                <a:t>E</a:t>
              </a:r>
              <a:r>
                <a:rPr kumimoji="0" lang="en-US" sz="2400" b="1" i="0" u="none" strike="noStrike" kern="0" cap="none" spc="0" normalizeH="0" baseline="-25000" noProof="0" dirty="0" smtClean="0">
                  <a:ln>
                    <a:noFill/>
                  </a:ln>
                  <a:solidFill>
                    <a:srgbClr val="F79646">
                      <a:lumMod val="60000"/>
                      <a:lumOff val="40000"/>
                    </a:srgbClr>
                  </a:solidFill>
                  <a:effectLst/>
                  <a:uLnTx/>
                  <a:uFillTx/>
                  <a:latin typeface="Arial Narrow" pitchFamily="34" charset="0"/>
                  <a:cs typeface="Arial"/>
                </a:rPr>
                <a:t>1</a:t>
              </a:r>
              <a:r>
                <a:rPr kumimoji="0" lang="en-US" sz="2400" b="1" i="0" u="none" strike="noStrike" kern="0" cap="none" spc="0" normalizeH="0" baseline="0" noProof="0" dirty="0" smtClean="0">
                  <a:ln>
                    <a:noFill/>
                  </a:ln>
                  <a:solidFill>
                    <a:srgbClr val="F79646">
                      <a:lumMod val="60000"/>
                      <a:lumOff val="40000"/>
                    </a:srgbClr>
                  </a:solidFill>
                  <a:effectLst/>
                  <a:uLnTx/>
                  <a:uFillTx/>
                  <a:latin typeface="Arial Narrow" pitchFamily="34" charset="0"/>
                  <a:cs typeface="Arial"/>
                </a:rPr>
                <a:t>: Evidence of road work at Al </a:t>
              </a:r>
              <a:r>
                <a:rPr kumimoji="0" lang="en-US" sz="2400" b="1" i="0" u="none" strike="noStrike" kern="0" cap="none" spc="0" normalizeH="0" baseline="0" noProof="0" dirty="0" err="1" smtClean="0">
                  <a:ln>
                    <a:noFill/>
                  </a:ln>
                  <a:solidFill>
                    <a:srgbClr val="F79646">
                      <a:lumMod val="60000"/>
                      <a:lumOff val="40000"/>
                    </a:srgbClr>
                  </a:solidFill>
                  <a:effectLst/>
                  <a:uLnTx/>
                  <a:uFillTx/>
                  <a:latin typeface="Arial Narrow" pitchFamily="34" charset="0"/>
                  <a:cs typeface="Arial"/>
                </a:rPr>
                <a:t>Batha</a:t>
              </a:r>
              <a:r>
                <a:rPr kumimoji="0" lang="en-US" sz="2400" b="1" i="0" u="none" strike="noStrike" kern="0" cap="none" spc="0" normalizeH="0" baseline="0" noProof="0" dirty="0" smtClean="0">
                  <a:ln>
                    <a:noFill/>
                  </a:ln>
                  <a:solidFill>
                    <a:srgbClr val="F79646">
                      <a:lumMod val="60000"/>
                      <a:lumOff val="40000"/>
                    </a:srgbClr>
                  </a:solidFill>
                  <a:effectLst/>
                  <a:uLnTx/>
                  <a:uFillTx/>
                  <a:latin typeface="Arial Narrow" pitchFamily="34" charset="0"/>
                  <a:cs typeface="Arial"/>
                </a:rPr>
                <a:t> junction at 1:17am</a:t>
              </a:r>
            </a:p>
          </p:txBody>
        </p:sp>
        <p:pic>
          <p:nvPicPr>
            <p:cNvPr id="38" name="Picture 37"/>
            <p:cNvPicPr>
              <a:picLocks noChangeAspect="1"/>
            </p:cNvPicPr>
            <p:nvPr/>
          </p:nvPicPr>
          <p:blipFill rotWithShape="1">
            <a:blip r:embed="rId4" cstate="print">
              <a:extLst>
                <a:ext uri="{28A0092B-C50C-407E-A947-70E740481C1C}">
                  <a14:useLocalDpi xmlns:a14="http://schemas.microsoft.com/office/drawing/2010/main" val="0"/>
                </a:ext>
              </a:extLst>
            </a:blip>
            <a:srcRect l="32788" r="5009"/>
            <a:stretch/>
          </p:blipFill>
          <p:spPr>
            <a:xfrm>
              <a:off x="3524622" y="5177933"/>
              <a:ext cx="1360172" cy="1146667"/>
            </a:xfrm>
            <a:prstGeom prst="rect">
              <a:avLst/>
            </a:prstGeom>
            <a:ln>
              <a:solidFill>
                <a:srgbClr val="4BACC6">
                  <a:lumMod val="75000"/>
                </a:srgbClr>
              </a:solidFill>
            </a:ln>
          </p:spPr>
        </p:pic>
      </p:grpSp>
      <p:cxnSp>
        <p:nvCxnSpPr>
          <p:cNvPr id="39" name="Straight Arrow Connector 38"/>
          <p:cNvCxnSpPr>
            <a:endCxn id="33" idx="2"/>
          </p:cNvCxnSpPr>
          <p:nvPr/>
        </p:nvCxnSpPr>
        <p:spPr bwMode="auto">
          <a:xfrm flipV="1">
            <a:off x="3537350" y="4470777"/>
            <a:ext cx="1674004" cy="475628"/>
          </a:xfrm>
          <a:prstGeom prst="straightConnector1">
            <a:avLst/>
          </a:prstGeom>
          <a:noFill/>
          <a:ln w="25400" cap="flat" cmpd="sng" algn="ctr">
            <a:solidFill>
              <a:srgbClr val="FF6565"/>
            </a:solidFill>
            <a:prstDash val="solid"/>
            <a:tailEnd type="triangle" w="lg" len="lg"/>
          </a:ln>
          <a:effectLst>
            <a:outerShdw blurRad="40000" dist="20000" dir="5400000" rotWithShape="0">
              <a:srgbClr val="000000">
                <a:alpha val="38000"/>
              </a:srgbClr>
            </a:outerShdw>
          </a:effectLst>
        </p:spPr>
      </p:cxnSp>
      <p:cxnSp>
        <p:nvCxnSpPr>
          <p:cNvPr id="40" name="Straight Arrow Connector 39"/>
          <p:cNvCxnSpPr>
            <a:stCxn id="35" idx="0"/>
            <a:endCxn id="41" idx="2"/>
          </p:cNvCxnSpPr>
          <p:nvPr/>
        </p:nvCxnSpPr>
        <p:spPr bwMode="auto">
          <a:xfrm flipV="1">
            <a:off x="3534955" y="2252047"/>
            <a:ext cx="2051" cy="577334"/>
          </a:xfrm>
          <a:prstGeom prst="straightConnector1">
            <a:avLst/>
          </a:prstGeom>
          <a:noFill/>
          <a:ln w="25400" cap="flat" cmpd="sng" algn="ctr">
            <a:solidFill>
              <a:srgbClr val="FF6565"/>
            </a:solidFill>
            <a:prstDash val="solid"/>
            <a:tailEnd type="triangle" w="lg" len="lg"/>
          </a:ln>
          <a:effectLst>
            <a:outerShdw blurRad="40000" dist="20000" dir="5400000" rotWithShape="0">
              <a:srgbClr val="000000">
                <a:alpha val="38000"/>
              </a:srgbClr>
            </a:outerShdw>
          </a:effectLst>
        </p:spPr>
      </p:cxnSp>
      <p:sp>
        <p:nvSpPr>
          <p:cNvPr id="41" name="Rectangle 171"/>
          <p:cNvSpPr>
            <a:spLocks noChangeArrowheads="1"/>
          </p:cNvSpPr>
          <p:nvPr/>
        </p:nvSpPr>
        <p:spPr bwMode="auto">
          <a:xfrm>
            <a:off x="2660706" y="1513383"/>
            <a:ext cx="1752599" cy="738664"/>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sz="2400" b="1" kern="0" dirty="0" smtClean="0">
                <a:solidFill>
                  <a:srgbClr val="FF6565"/>
                </a:solidFill>
                <a:latin typeface="Arial Narrow" pitchFamily="34" charset="0"/>
                <a:cs typeface="Arial"/>
              </a:rPr>
              <a:t>ambush preparation</a:t>
            </a:r>
          </a:p>
        </p:txBody>
      </p:sp>
      <p:cxnSp>
        <p:nvCxnSpPr>
          <p:cNvPr id="42" name="Straight Arrow Connector 41"/>
          <p:cNvCxnSpPr>
            <a:stCxn id="41" idx="0"/>
            <a:endCxn id="43" idx="2"/>
          </p:cNvCxnSpPr>
          <p:nvPr/>
        </p:nvCxnSpPr>
        <p:spPr bwMode="auto">
          <a:xfrm flipH="1" flipV="1">
            <a:off x="3532745" y="951408"/>
            <a:ext cx="4261" cy="561975"/>
          </a:xfrm>
          <a:prstGeom prst="straightConnector1">
            <a:avLst/>
          </a:prstGeom>
          <a:noFill/>
          <a:ln w="25400" cap="flat" cmpd="sng" algn="ctr">
            <a:solidFill>
              <a:srgbClr val="FF6565"/>
            </a:solidFill>
            <a:prstDash val="solid"/>
            <a:tailEnd type="triangle" w="lg" len="lg"/>
          </a:ln>
          <a:effectLst>
            <a:outerShdw blurRad="40000" dist="20000" dir="5400000" rotWithShape="0">
              <a:srgbClr val="000000">
                <a:alpha val="38000"/>
              </a:srgbClr>
            </a:outerShdw>
          </a:effectLst>
        </p:spPr>
      </p:cxnSp>
      <p:sp>
        <p:nvSpPr>
          <p:cNvPr id="43" name="Rectangle 171"/>
          <p:cNvSpPr>
            <a:spLocks noChangeArrowheads="1"/>
          </p:cNvSpPr>
          <p:nvPr/>
        </p:nvSpPr>
        <p:spPr bwMode="auto">
          <a:xfrm>
            <a:off x="2752208" y="212744"/>
            <a:ext cx="1561074" cy="738664"/>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sz="2400" b="1" kern="0" dirty="0" smtClean="0">
                <a:solidFill>
                  <a:srgbClr val="FF6565"/>
                </a:solidFill>
                <a:latin typeface="Arial Narrow" pitchFamily="34" charset="0"/>
                <a:cs typeface="Arial"/>
              </a:rPr>
              <a:t>ambush threat</a:t>
            </a:r>
          </a:p>
        </p:txBody>
      </p:sp>
      <p:cxnSp>
        <p:nvCxnSpPr>
          <p:cNvPr id="44" name="Straight Arrow Connector 43"/>
          <p:cNvCxnSpPr>
            <a:stCxn id="32" idx="0"/>
            <a:endCxn id="45" idx="2"/>
          </p:cNvCxnSpPr>
          <p:nvPr/>
        </p:nvCxnSpPr>
        <p:spPr bwMode="auto">
          <a:xfrm flipV="1">
            <a:off x="3534954" y="3187045"/>
            <a:ext cx="1676401" cy="773668"/>
          </a:xfrm>
          <a:prstGeom prst="straightConnector1">
            <a:avLst/>
          </a:prstGeom>
          <a:noFill/>
          <a:ln w="25400" cap="flat" cmpd="sng" algn="ctr">
            <a:solidFill>
              <a:srgbClr val="FF6565"/>
            </a:solidFill>
            <a:prstDash val="solid"/>
            <a:tailEnd type="triangle" w="lg" len="lg"/>
          </a:ln>
          <a:effectLst>
            <a:outerShdw blurRad="40000" dist="20000" dir="5400000" rotWithShape="0">
              <a:srgbClr val="000000">
                <a:alpha val="38000"/>
              </a:srgbClr>
            </a:outerShdw>
          </a:effectLst>
        </p:spPr>
      </p:cxnSp>
      <p:sp>
        <p:nvSpPr>
          <p:cNvPr id="45" name="Rectangle 171"/>
          <p:cNvSpPr>
            <a:spLocks noChangeArrowheads="1"/>
          </p:cNvSpPr>
          <p:nvPr/>
        </p:nvSpPr>
        <p:spPr bwMode="auto">
          <a:xfrm>
            <a:off x="4335055" y="2817713"/>
            <a:ext cx="1752599" cy="369332"/>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sz="2400" b="1" kern="0" dirty="0">
                <a:solidFill>
                  <a:srgbClr val="FF6565"/>
                </a:solidFill>
                <a:latin typeface="Arial Narrow" pitchFamily="34" charset="0"/>
                <a:cs typeface="Arial"/>
              </a:rPr>
              <a:t>r</a:t>
            </a:r>
            <a:r>
              <a:rPr lang="en-US" sz="2400" b="1" kern="0" dirty="0" smtClean="0">
                <a:solidFill>
                  <a:srgbClr val="FF6565"/>
                </a:solidFill>
                <a:latin typeface="Arial Narrow" pitchFamily="34" charset="0"/>
                <a:cs typeface="Arial"/>
              </a:rPr>
              <a:t>oad repair</a:t>
            </a:r>
          </a:p>
        </p:txBody>
      </p:sp>
      <p:cxnSp>
        <p:nvCxnSpPr>
          <p:cNvPr id="46" name="Straight Arrow Connector 45"/>
          <p:cNvCxnSpPr>
            <a:stCxn id="35" idx="0"/>
            <a:endCxn id="47" idx="2"/>
          </p:cNvCxnSpPr>
          <p:nvPr/>
        </p:nvCxnSpPr>
        <p:spPr bwMode="auto">
          <a:xfrm flipV="1">
            <a:off x="3534955" y="2260977"/>
            <a:ext cx="1752600" cy="568404"/>
          </a:xfrm>
          <a:prstGeom prst="straightConnector1">
            <a:avLst/>
          </a:prstGeom>
          <a:noFill/>
          <a:ln w="25400" cap="flat" cmpd="sng" algn="ctr">
            <a:solidFill>
              <a:srgbClr val="FF6565"/>
            </a:solidFill>
            <a:prstDash val="solid"/>
            <a:tailEnd type="triangle" w="lg" len="lg"/>
          </a:ln>
          <a:effectLst>
            <a:outerShdw blurRad="40000" dist="20000" dir="5400000" rotWithShape="0">
              <a:srgbClr val="000000">
                <a:alpha val="38000"/>
              </a:srgbClr>
            </a:outerShdw>
          </a:effectLst>
        </p:spPr>
      </p:cxnSp>
      <p:sp>
        <p:nvSpPr>
          <p:cNvPr id="47" name="Rectangle 171"/>
          <p:cNvSpPr>
            <a:spLocks noChangeArrowheads="1"/>
          </p:cNvSpPr>
          <p:nvPr/>
        </p:nvSpPr>
        <p:spPr bwMode="auto">
          <a:xfrm>
            <a:off x="4411255" y="1522313"/>
            <a:ext cx="1752599" cy="738664"/>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sz="2400" b="1" kern="0" dirty="0">
                <a:solidFill>
                  <a:srgbClr val="FF6565"/>
                </a:solidFill>
                <a:latin typeface="Arial Narrow" pitchFamily="34" charset="0"/>
                <a:cs typeface="Arial"/>
              </a:rPr>
              <a:t>t</a:t>
            </a:r>
            <a:r>
              <a:rPr lang="en-US" sz="2400" b="1" kern="0" dirty="0" smtClean="0">
                <a:solidFill>
                  <a:srgbClr val="FF6565"/>
                </a:solidFill>
                <a:latin typeface="Arial Narrow" pitchFamily="34" charset="0"/>
                <a:cs typeface="Arial"/>
              </a:rPr>
              <a:t>raffic disruption</a:t>
            </a:r>
          </a:p>
        </p:txBody>
      </p:sp>
      <p:cxnSp>
        <p:nvCxnSpPr>
          <p:cNvPr id="48" name="Straight Arrow Connector 47"/>
          <p:cNvCxnSpPr>
            <a:stCxn id="35" idx="0"/>
          </p:cNvCxnSpPr>
          <p:nvPr/>
        </p:nvCxnSpPr>
        <p:spPr bwMode="auto">
          <a:xfrm flipV="1">
            <a:off x="3534955" y="2260977"/>
            <a:ext cx="3733800" cy="568404"/>
          </a:xfrm>
          <a:prstGeom prst="straightConnector1">
            <a:avLst/>
          </a:prstGeom>
          <a:noFill/>
          <a:ln w="25400" cap="flat" cmpd="sng" algn="ctr">
            <a:solidFill>
              <a:srgbClr val="FF6565"/>
            </a:solidFill>
            <a:prstDash val="solid"/>
            <a:tailEnd type="triangle" w="lg" len="lg"/>
          </a:ln>
          <a:effectLst>
            <a:outerShdw blurRad="40000" dist="20000" dir="5400000" rotWithShape="0">
              <a:srgbClr val="000000">
                <a:alpha val="38000"/>
              </a:srgbClr>
            </a:outerShdw>
          </a:effectLst>
        </p:spPr>
      </p:cxnSp>
      <p:sp>
        <p:nvSpPr>
          <p:cNvPr id="49" name="Rectangle 171"/>
          <p:cNvSpPr>
            <a:spLocks noChangeArrowheads="1"/>
          </p:cNvSpPr>
          <p:nvPr/>
        </p:nvSpPr>
        <p:spPr bwMode="auto">
          <a:xfrm>
            <a:off x="6316254" y="1522313"/>
            <a:ext cx="1752599" cy="738664"/>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sz="2400" b="1" kern="0" dirty="0">
                <a:solidFill>
                  <a:srgbClr val="FF6565"/>
                </a:solidFill>
                <a:latin typeface="Arial Narrow" pitchFamily="34" charset="0"/>
                <a:cs typeface="Arial"/>
              </a:rPr>
              <a:t>t</a:t>
            </a:r>
            <a:r>
              <a:rPr lang="en-US" sz="2400" b="1" kern="0" dirty="0" smtClean="0">
                <a:solidFill>
                  <a:srgbClr val="FF6565"/>
                </a:solidFill>
                <a:latin typeface="Arial Narrow" pitchFamily="34" charset="0"/>
                <a:cs typeface="Arial"/>
              </a:rPr>
              <a:t>raffic deviation</a:t>
            </a:r>
          </a:p>
        </p:txBody>
      </p:sp>
      <p:cxnSp>
        <p:nvCxnSpPr>
          <p:cNvPr id="50" name="Straight Arrow Connector 49"/>
          <p:cNvCxnSpPr>
            <a:stCxn id="41" idx="0"/>
            <a:endCxn id="51" idx="2"/>
          </p:cNvCxnSpPr>
          <p:nvPr/>
        </p:nvCxnSpPr>
        <p:spPr bwMode="auto">
          <a:xfrm flipV="1">
            <a:off x="3537006" y="951408"/>
            <a:ext cx="1742555" cy="561975"/>
          </a:xfrm>
          <a:prstGeom prst="straightConnector1">
            <a:avLst/>
          </a:prstGeom>
          <a:noFill/>
          <a:ln w="25400" cap="flat" cmpd="sng" algn="ctr">
            <a:solidFill>
              <a:srgbClr val="FF6565"/>
            </a:solidFill>
            <a:prstDash val="solid"/>
            <a:tailEnd type="triangle" w="lg" len="lg"/>
          </a:ln>
          <a:effectLst>
            <a:outerShdw blurRad="40000" dist="20000" dir="5400000" rotWithShape="0">
              <a:srgbClr val="000000">
                <a:alpha val="38000"/>
              </a:srgbClr>
            </a:outerShdw>
          </a:effectLst>
        </p:spPr>
      </p:cxnSp>
      <p:sp>
        <p:nvSpPr>
          <p:cNvPr id="51" name="Rectangle 171"/>
          <p:cNvSpPr>
            <a:spLocks noChangeArrowheads="1"/>
          </p:cNvSpPr>
          <p:nvPr/>
        </p:nvSpPr>
        <p:spPr bwMode="auto">
          <a:xfrm>
            <a:off x="4403261" y="212744"/>
            <a:ext cx="1752599" cy="738664"/>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sz="2400" b="1" kern="0" dirty="0" smtClean="0">
                <a:solidFill>
                  <a:srgbClr val="FF6565"/>
                </a:solidFill>
                <a:latin typeface="Arial Narrow" pitchFamily="34" charset="0"/>
                <a:cs typeface="Arial"/>
              </a:rPr>
              <a:t>deceptive threat</a:t>
            </a:r>
          </a:p>
        </p:txBody>
      </p:sp>
      <p:sp>
        <p:nvSpPr>
          <p:cNvPr id="52" name="TextBox 51"/>
          <p:cNvSpPr txBox="1"/>
          <p:nvPr/>
        </p:nvSpPr>
        <p:spPr>
          <a:xfrm>
            <a:off x="6369968" y="4875113"/>
            <a:ext cx="2438400" cy="1200329"/>
          </a:xfrm>
          <a:prstGeom prst="rect">
            <a:avLst/>
          </a:prstGeom>
          <a:noFill/>
        </p:spPr>
        <p:txBody>
          <a:bodyPr wrap="square" rtlCol="0">
            <a:spAutoFit/>
          </a:bodyPr>
          <a:lstStyle/>
          <a:p>
            <a:pPr algn="ctr" defTabSz="914400"/>
            <a:r>
              <a:rPr lang="en-US" sz="2400" b="1" kern="0" dirty="0">
                <a:solidFill>
                  <a:srgbClr val="F79646">
                    <a:lumMod val="60000"/>
                    <a:lumOff val="40000"/>
                  </a:srgbClr>
                </a:solidFill>
                <a:latin typeface="Arial Narrow" pitchFamily="34" charset="0"/>
                <a:cs typeface="Arial"/>
              </a:rPr>
              <a:t>What hypotheses would explain </a:t>
            </a:r>
            <a:r>
              <a:rPr lang="en-US" sz="2400" b="1" kern="0" dirty="0" smtClean="0">
                <a:solidFill>
                  <a:srgbClr val="F79646">
                    <a:lumMod val="60000"/>
                    <a:lumOff val="40000"/>
                  </a:srgbClr>
                </a:solidFill>
                <a:latin typeface="Arial Narrow" pitchFamily="34" charset="0"/>
                <a:cs typeface="Arial"/>
              </a:rPr>
              <a:t>this  observation?</a:t>
            </a:r>
            <a:endParaRPr lang="en-US" sz="2400" dirty="0">
              <a:solidFill>
                <a:prstClr val="black"/>
              </a:solidFill>
              <a:cs typeface="Arial" charset="0"/>
            </a:endParaRPr>
          </a:p>
        </p:txBody>
      </p:sp>
      <p:pic>
        <p:nvPicPr>
          <p:cNvPr id="3" name="Picture 2"/>
          <p:cNvPicPr>
            <a:picLocks noChangeAspect="1"/>
          </p:cNvPicPr>
          <p:nvPr/>
        </p:nvPicPr>
        <p:blipFill>
          <a:blip r:embed="rId5"/>
          <a:stretch>
            <a:fillRect/>
          </a:stretch>
        </p:blipFill>
        <p:spPr>
          <a:xfrm>
            <a:off x="8547502" y="82773"/>
            <a:ext cx="3553743" cy="1737270"/>
          </a:xfrm>
          <a:prstGeom prst="rect">
            <a:avLst/>
          </a:prstGeom>
        </p:spPr>
      </p:pic>
      <p:pic>
        <p:nvPicPr>
          <p:cNvPr id="4" name="Picture 3"/>
          <p:cNvPicPr>
            <a:picLocks noChangeAspect="1"/>
          </p:cNvPicPr>
          <p:nvPr/>
        </p:nvPicPr>
        <p:blipFill>
          <a:blip r:embed="rId6"/>
          <a:stretch>
            <a:fillRect/>
          </a:stretch>
        </p:blipFill>
        <p:spPr>
          <a:xfrm>
            <a:off x="8516531" y="1789844"/>
            <a:ext cx="2010488" cy="750870"/>
          </a:xfrm>
          <a:prstGeom prst="rect">
            <a:avLst/>
          </a:prstGeom>
        </p:spPr>
      </p:pic>
    </p:spTree>
    <p:extLst>
      <p:ext uri="{BB962C8B-B14F-4D97-AF65-F5344CB8AC3E}">
        <p14:creationId xmlns:p14="http://schemas.microsoft.com/office/powerpoint/2010/main" val="335089328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p:cTn id="12" dur="500" fill="hold"/>
                                        <p:tgtEl>
                                          <p:spTgt spid="52"/>
                                        </p:tgtEl>
                                        <p:attrNameLst>
                                          <p:attrName>ppt_w</p:attrName>
                                        </p:attrNameLst>
                                      </p:cBhvr>
                                      <p:tavLst>
                                        <p:tav tm="0">
                                          <p:val>
                                            <p:fltVal val="0"/>
                                          </p:val>
                                        </p:tav>
                                        <p:tav tm="100000">
                                          <p:val>
                                            <p:strVal val="#ppt_w"/>
                                          </p:val>
                                        </p:tav>
                                      </p:tavLst>
                                    </p:anim>
                                    <p:anim calcmode="lin" valueType="num">
                                      <p:cBhvr>
                                        <p:cTn id="13" dur="500" fill="hold"/>
                                        <p:tgtEl>
                                          <p:spTgt spid="52"/>
                                        </p:tgtEl>
                                        <p:attrNameLst>
                                          <p:attrName>ppt_h</p:attrName>
                                        </p:attrNameLst>
                                      </p:cBhvr>
                                      <p:tavLst>
                                        <p:tav tm="0">
                                          <p:val>
                                            <p:fltVal val="0"/>
                                          </p:val>
                                        </p:tav>
                                        <p:tav tm="100000">
                                          <p:val>
                                            <p:strVal val="#ppt_h"/>
                                          </p:val>
                                        </p:tav>
                                      </p:tavLst>
                                    </p:anim>
                                    <p:animEffect transition="in" filter="fade">
                                      <p:cBhvr>
                                        <p:cTn id="14" dur="500"/>
                                        <p:tgtEl>
                                          <p:spTgt spid="5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Effect transition="in" filter="fade">
                                      <p:cBhvr>
                                        <p:cTn id="21" dur="500"/>
                                        <p:tgtEl>
                                          <p:spTgt spid="3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ppt_w</p:attrName>
                                        </p:attrNameLst>
                                      </p:cBhvr>
                                      <p:tavLst>
                                        <p:tav tm="0">
                                          <p:val>
                                            <p:fltVal val="0"/>
                                          </p:val>
                                        </p:tav>
                                        <p:tav tm="100000">
                                          <p:val>
                                            <p:strVal val="#ppt_w"/>
                                          </p:val>
                                        </p:tav>
                                      </p:tavLst>
                                    </p:anim>
                                    <p:anim calcmode="lin" valueType="num">
                                      <p:cBhvr>
                                        <p:cTn id="25" dur="500" fill="hold"/>
                                        <p:tgtEl>
                                          <p:spTgt spid="32"/>
                                        </p:tgtEl>
                                        <p:attrNameLst>
                                          <p:attrName>ppt_h</p:attrName>
                                        </p:attrNameLst>
                                      </p:cBhvr>
                                      <p:tavLst>
                                        <p:tav tm="0">
                                          <p:val>
                                            <p:fltVal val="0"/>
                                          </p:val>
                                        </p:tav>
                                        <p:tav tm="100000">
                                          <p:val>
                                            <p:strVal val="#ppt_h"/>
                                          </p:val>
                                        </p:tav>
                                      </p:tavLst>
                                    </p:anim>
                                    <p:animEffect transition="in" filter="fade">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par>
                                <p:cTn id="34" presetID="53" presetClass="entr" presetSubtype="16"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500" fill="hold"/>
                                        <p:tgtEl>
                                          <p:spTgt spid="34"/>
                                        </p:tgtEl>
                                        <p:attrNameLst>
                                          <p:attrName>ppt_w</p:attrName>
                                        </p:attrNameLst>
                                      </p:cBhvr>
                                      <p:tavLst>
                                        <p:tav tm="0">
                                          <p:val>
                                            <p:fltVal val="0"/>
                                          </p:val>
                                        </p:tav>
                                        <p:tav tm="100000">
                                          <p:val>
                                            <p:strVal val="#ppt_w"/>
                                          </p:val>
                                        </p:tav>
                                      </p:tavLst>
                                    </p:anim>
                                    <p:anim calcmode="lin" valueType="num">
                                      <p:cBhvr>
                                        <p:cTn id="37" dur="500" fill="hold"/>
                                        <p:tgtEl>
                                          <p:spTgt spid="34"/>
                                        </p:tgtEl>
                                        <p:attrNameLst>
                                          <p:attrName>ppt_h</p:attrName>
                                        </p:attrNameLst>
                                      </p:cBhvr>
                                      <p:tavLst>
                                        <p:tav tm="0">
                                          <p:val>
                                            <p:fltVal val="0"/>
                                          </p:val>
                                        </p:tav>
                                        <p:tav tm="100000">
                                          <p:val>
                                            <p:strVal val="#ppt_h"/>
                                          </p:val>
                                        </p:tav>
                                      </p:tavLst>
                                    </p:anim>
                                    <p:animEffect transition="in" filter="fade">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par>
                                <p:cTn id="46" presetID="53" presetClass="entr" presetSubtype="16" fill="hold"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p:cTn id="55" dur="500" fill="hold"/>
                                        <p:tgtEl>
                                          <p:spTgt spid="43"/>
                                        </p:tgtEl>
                                        <p:attrNameLst>
                                          <p:attrName>ppt_w</p:attrName>
                                        </p:attrNameLst>
                                      </p:cBhvr>
                                      <p:tavLst>
                                        <p:tav tm="0">
                                          <p:val>
                                            <p:fltVal val="0"/>
                                          </p:val>
                                        </p:tav>
                                        <p:tav tm="100000">
                                          <p:val>
                                            <p:strVal val="#ppt_w"/>
                                          </p:val>
                                        </p:tav>
                                      </p:tavLst>
                                    </p:anim>
                                    <p:anim calcmode="lin" valueType="num">
                                      <p:cBhvr>
                                        <p:cTn id="56" dur="500" fill="hold"/>
                                        <p:tgtEl>
                                          <p:spTgt spid="43"/>
                                        </p:tgtEl>
                                        <p:attrNameLst>
                                          <p:attrName>ppt_h</p:attrName>
                                        </p:attrNameLst>
                                      </p:cBhvr>
                                      <p:tavLst>
                                        <p:tav tm="0">
                                          <p:val>
                                            <p:fltVal val="0"/>
                                          </p:val>
                                        </p:tav>
                                        <p:tav tm="100000">
                                          <p:val>
                                            <p:strVal val="#ppt_h"/>
                                          </p:val>
                                        </p:tav>
                                      </p:tavLst>
                                    </p:anim>
                                    <p:animEffect transition="in" filter="fade">
                                      <p:cBhvr>
                                        <p:cTn id="57" dur="500"/>
                                        <p:tgtEl>
                                          <p:spTgt spid="43"/>
                                        </p:tgtEl>
                                      </p:cBhvr>
                                    </p:animEffect>
                                  </p:childTnLst>
                                </p:cTn>
                              </p:par>
                              <p:par>
                                <p:cTn id="58" presetID="53" presetClass="entr" presetSubtype="16"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p:cTn id="60" dur="500" fill="hold"/>
                                        <p:tgtEl>
                                          <p:spTgt spid="42"/>
                                        </p:tgtEl>
                                        <p:attrNameLst>
                                          <p:attrName>ppt_w</p:attrName>
                                        </p:attrNameLst>
                                      </p:cBhvr>
                                      <p:tavLst>
                                        <p:tav tm="0">
                                          <p:val>
                                            <p:fltVal val="0"/>
                                          </p:val>
                                        </p:tav>
                                        <p:tav tm="100000">
                                          <p:val>
                                            <p:strVal val="#ppt_w"/>
                                          </p:val>
                                        </p:tav>
                                      </p:tavLst>
                                    </p:anim>
                                    <p:anim calcmode="lin" valueType="num">
                                      <p:cBhvr>
                                        <p:cTn id="61" dur="500" fill="hold"/>
                                        <p:tgtEl>
                                          <p:spTgt spid="42"/>
                                        </p:tgtEl>
                                        <p:attrNameLst>
                                          <p:attrName>ppt_h</p:attrName>
                                        </p:attrNameLst>
                                      </p:cBhvr>
                                      <p:tavLst>
                                        <p:tav tm="0">
                                          <p:val>
                                            <p:fltVal val="0"/>
                                          </p:val>
                                        </p:tav>
                                        <p:tav tm="100000">
                                          <p:val>
                                            <p:strVal val="#ppt_h"/>
                                          </p:val>
                                        </p:tav>
                                      </p:tavLst>
                                    </p:anim>
                                    <p:animEffect transition="in" filter="fade">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p:cTn id="67" dur="500" fill="hold"/>
                                        <p:tgtEl>
                                          <p:spTgt spid="33"/>
                                        </p:tgtEl>
                                        <p:attrNameLst>
                                          <p:attrName>ppt_w</p:attrName>
                                        </p:attrNameLst>
                                      </p:cBhvr>
                                      <p:tavLst>
                                        <p:tav tm="0">
                                          <p:val>
                                            <p:fltVal val="0"/>
                                          </p:val>
                                        </p:tav>
                                        <p:tav tm="100000">
                                          <p:val>
                                            <p:strVal val="#ppt_w"/>
                                          </p:val>
                                        </p:tav>
                                      </p:tavLst>
                                    </p:anim>
                                    <p:anim calcmode="lin" valueType="num">
                                      <p:cBhvr>
                                        <p:cTn id="68" dur="500" fill="hold"/>
                                        <p:tgtEl>
                                          <p:spTgt spid="33"/>
                                        </p:tgtEl>
                                        <p:attrNameLst>
                                          <p:attrName>ppt_h</p:attrName>
                                        </p:attrNameLst>
                                      </p:cBhvr>
                                      <p:tavLst>
                                        <p:tav tm="0">
                                          <p:val>
                                            <p:fltVal val="0"/>
                                          </p:val>
                                        </p:tav>
                                        <p:tav tm="100000">
                                          <p:val>
                                            <p:strVal val="#ppt_h"/>
                                          </p:val>
                                        </p:tav>
                                      </p:tavLst>
                                    </p:anim>
                                    <p:animEffect transition="in" filter="fade">
                                      <p:cBhvr>
                                        <p:cTn id="69" dur="500"/>
                                        <p:tgtEl>
                                          <p:spTgt spid="33"/>
                                        </p:tgtEl>
                                      </p:cBhvr>
                                    </p:animEffect>
                                  </p:childTnLst>
                                </p:cTn>
                              </p:par>
                              <p:par>
                                <p:cTn id="70" presetID="53" presetClass="entr" presetSubtype="16" fill="hold" nodeType="withEffect">
                                  <p:stCondLst>
                                    <p:cond delay="0"/>
                                  </p:stCondLst>
                                  <p:childTnLst>
                                    <p:set>
                                      <p:cBhvr>
                                        <p:cTn id="71" dur="1" fill="hold">
                                          <p:stCondLst>
                                            <p:cond delay="0"/>
                                          </p:stCondLst>
                                        </p:cTn>
                                        <p:tgtEl>
                                          <p:spTgt spid="39"/>
                                        </p:tgtEl>
                                        <p:attrNameLst>
                                          <p:attrName>style.visibility</p:attrName>
                                        </p:attrNameLst>
                                      </p:cBhvr>
                                      <p:to>
                                        <p:strVal val="visible"/>
                                      </p:to>
                                    </p:set>
                                    <p:anim calcmode="lin" valueType="num">
                                      <p:cBhvr>
                                        <p:cTn id="72" dur="500" fill="hold"/>
                                        <p:tgtEl>
                                          <p:spTgt spid="39"/>
                                        </p:tgtEl>
                                        <p:attrNameLst>
                                          <p:attrName>ppt_w</p:attrName>
                                        </p:attrNameLst>
                                      </p:cBhvr>
                                      <p:tavLst>
                                        <p:tav tm="0">
                                          <p:val>
                                            <p:fltVal val="0"/>
                                          </p:val>
                                        </p:tav>
                                        <p:tav tm="100000">
                                          <p:val>
                                            <p:strVal val="#ppt_w"/>
                                          </p:val>
                                        </p:tav>
                                      </p:tavLst>
                                    </p:anim>
                                    <p:anim calcmode="lin" valueType="num">
                                      <p:cBhvr>
                                        <p:cTn id="73" dur="500" fill="hold"/>
                                        <p:tgtEl>
                                          <p:spTgt spid="39"/>
                                        </p:tgtEl>
                                        <p:attrNameLst>
                                          <p:attrName>ppt_h</p:attrName>
                                        </p:attrNameLst>
                                      </p:cBhvr>
                                      <p:tavLst>
                                        <p:tav tm="0">
                                          <p:val>
                                            <p:fltVal val="0"/>
                                          </p:val>
                                        </p:tav>
                                        <p:tav tm="100000">
                                          <p:val>
                                            <p:strVal val="#ppt_h"/>
                                          </p:val>
                                        </p:tav>
                                      </p:tavLst>
                                    </p:anim>
                                    <p:animEffect transition="in" filter="fade">
                                      <p:cBhvr>
                                        <p:cTn id="74" dur="500"/>
                                        <p:tgtEl>
                                          <p:spTgt spid="39"/>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childTnLst>
                                </p:cTn>
                              </p:par>
                              <p:par>
                                <p:cTn id="82" presetID="53" presetClass="entr" presetSubtype="16" fill="hold" nodeType="withEffect">
                                  <p:stCondLst>
                                    <p:cond delay="0"/>
                                  </p:stCondLst>
                                  <p:childTnLst>
                                    <p:set>
                                      <p:cBhvr>
                                        <p:cTn id="83" dur="1" fill="hold">
                                          <p:stCondLst>
                                            <p:cond delay="0"/>
                                          </p:stCondLst>
                                        </p:cTn>
                                        <p:tgtEl>
                                          <p:spTgt spid="44"/>
                                        </p:tgtEl>
                                        <p:attrNameLst>
                                          <p:attrName>style.visibility</p:attrName>
                                        </p:attrNameLst>
                                      </p:cBhvr>
                                      <p:to>
                                        <p:strVal val="visible"/>
                                      </p:to>
                                    </p:set>
                                    <p:anim calcmode="lin" valueType="num">
                                      <p:cBhvr>
                                        <p:cTn id="84" dur="500" fill="hold"/>
                                        <p:tgtEl>
                                          <p:spTgt spid="44"/>
                                        </p:tgtEl>
                                        <p:attrNameLst>
                                          <p:attrName>ppt_w</p:attrName>
                                        </p:attrNameLst>
                                      </p:cBhvr>
                                      <p:tavLst>
                                        <p:tav tm="0">
                                          <p:val>
                                            <p:fltVal val="0"/>
                                          </p:val>
                                        </p:tav>
                                        <p:tav tm="100000">
                                          <p:val>
                                            <p:strVal val="#ppt_w"/>
                                          </p:val>
                                        </p:tav>
                                      </p:tavLst>
                                    </p:anim>
                                    <p:anim calcmode="lin" valueType="num">
                                      <p:cBhvr>
                                        <p:cTn id="85" dur="500" fill="hold"/>
                                        <p:tgtEl>
                                          <p:spTgt spid="44"/>
                                        </p:tgtEl>
                                        <p:attrNameLst>
                                          <p:attrName>ppt_h</p:attrName>
                                        </p:attrNameLst>
                                      </p:cBhvr>
                                      <p:tavLst>
                                        <p:tav tm="0">
                                          <p:val>
                                            <p:fltVal val="0"/>
                                          </p:val>
                                        </p:tav>
                                        <p:tav tm="100000">
                                          <p:val>
                                            <p:strVal val="#ppt_h"/>
                                          </p:val>
                                        </p:tav>
                                      </p:tavLst>
                                    </p:anim>
                                    <p:animEffect transition="in" filter="fade">
                                      <p:cBhvr>
                                        <p:cTn id="86" dur="500"/>
                                        <p:tgtEl>
                                          <p:spTgt spid="44"/>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47"/>
                                        </p:tgtEl>
                                        <p:attrNameLst>
                                          <p:attrName>style.visibility</p:attrName>
                                        </p:attrNameLst>
                                      </p:cBhvr>
                                      <p:to>
                                        <p:strVal val="visible"/>
                                      </p:to>
                                    </p:set>
                                    <p:anim calcmode="lin" valueType="num">
                                      <p:cBhvr>
                                        <p:cTn id="91" dur="500" fill="hold"/>
                                        <p:tgtEl>
                                          <p:spTgt spid="47"/>
                                        </p:tgtEl>
                                        <p:attrNameLst>
                                          <p:attrName>ppt_w</p:attrName>
                                        </p:attrNameLst>
                                      </p:cBhvr>
                                      <p:tavLst>
                                        <p:tav tm="0">
                                          <p:val>
                                            <p:fltVal val="0"/>
                                          </p:val>
                                        </p:tav>
                                        <p:tav tm="100000">
                                          <p:val>
                                            <p:strVal val="#ppt_w"/>
                                          </p:val>
                                        </p:tav>
                                      </p:tavLst>
                                    </p:anim>
                                    <p:anim calcmode="lin" valueType="num">
                                      <p:cBhvr>
                                        <p:cTn id="92" dur="500" fill="hold"/>
                                        <p:tgtEl>
                                          <p:spTgt spid="47"/>
                                        </p:tgtEl>
                                        <p:attrNameLst>
                                          <p:attrName>ppt_h</p:attrName>
                                        </p:attrNameLst>
                                      </p:cBhvr>
                                      <p:tavLst>
                                        <p:tav tm="0">
                                          <p:val>
                                            <p:fltVal val="0"/>
                                          </p:val>
                                        </p:tav>
                                        <p:tav tm="100000">
                                          <p:val>
                                            <p:strVal val="#ppt_h"/>
                                          </p:val>
                                        </p:tav>
                                      </p:tavLst>
                                    </p:anim>
                                    <p:animEffect transition="in" filter="fade">
                                      <p:cBhvr>
                                        <p:cTn id="93" dur="500"/>
                                        <p:tgtEl>
                                          <p:spTgt spid="47"/>
                                        </p:tgtEl>
                                      </p:cBhvr>
                                    </p:animEffect>
                                  </p:childTnLst>
                                </p:cTn>
                              </p:par>
                              <p:par>
                                <p:cTn id="94" presetID="53" presetClass="entr" presetSubtype="16" fill="hold" nodeType="withEffect">
                                  <p:stCondLst>
                                    <p:cond delay="0"/>
                                  </p:stCondLst>
                                  <p:childTnLst>
                                    <p:set>
                                      <p:cBhvr>
                                        <p:cTn id="95" dur="1" fill="hold">
                                          <p:stCondLst>
                                            <p:cond delay="0"/>
                                          </p:stCondLst>
                                        </p:cTn>
                                        <p:tgtEl>
                                          <p:spTgt spid="46"/>
                                        </p:tgtEl>
                                        <p:attrNameLst>
                                          <p:attrName>style.visibility</p:attrName>
                                        </p:attrNameLst>
                                      </p:cBhvr>
                                      <p:to>
                                        <p:strVal val="visible"/>
                                      </p:to>
                                    </p:set>
                                    <p:anim calcmode="lin" valueType="num">
                                      <p:cBhvr>
                                        <p:cTn id="96" dur="500" fill="hold"/>
                                        <p:tgtEl>
                                          <p:spTgt spid="46"/>
                                        </p:tgtEl>
                                        <p:attrNameLst>
                                          <p:attrName>ppt_w</p:attrName>
                                        </p:attrNameLst>
                                      </p:cBhvr>
                                      <p:tavLst>
                                        <p:tav tm="0">
                                          <p:val>
                                            <p:fltVal val="0"/>
                                          </p:val>
                                        </p:tav>
                                        <p:tav tm="100000">
                                          <p:val>
                                            <p:strVal val="#ppt_w"/>
                                          </p:val>
                                        </p:tav>
                                      </p:tavLst>
                                    </p:anim>
                                    <p:anim calcmode="lin" valueType="num">
                                      <p:cBhvr>
                                        <p:cTn id="97" dur="500" fill="hold"/>
                                        <p:tgtEl>
                                          <p:spTgt spid="46"/>
                                        </p:tgtEl>
                                        <p:attrNameLst>
                                          <p:attrName>ppt_h</p:attrName>
                                        </p:attrNameLst>
                                      </p:cBhvr>
                                      <p:tavLst>
                                        <p:tav tm="0">
                                          <p:val>
                                            <p:fltVal val="0"/>
                                          </p:val>
                                        </p:tav>
                                        <p:tav tm="100000">
                                          <p:val>
                                            <p:strVal val="#ppt_h"/>
                                          </p:val>
                                        </p:tav>
                                      </p:tavLst>
                                    </p:anim>
                                    <p:animEffect transition="in" filter="fade">
                                      <p:cBhvr>
                                        <p:cTn id="98" dur="500"/>
                                        <p:tgtEl>
                                          <p:spTgt spid="46"/>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49"/>
                                        </p:tgtEl>
                                        <p:attrNameLst>
                                          <p:attrName>style.visibility</p:attrName>
                                        </p:attrNameLst>
                                      </p:cBhvr>
                                      <p:to>
                                        <p:strVal val="visible"/>
                                      </p:to>
                                    </p:set>
                                    <p:anim calcmode="lin" valueType="num">
                                      <p:cBhvr>
                                        <p:cTn id="103" dur="500" fill="hold"/>
                                        <p:tgtEl>
                                          <p:spTgt spid="49"/>
                                        </p:tgtEl>
                                        <p:attrNameLst>
                                          <p:attrName>ppt_w</p:attrName>
                                        </p:attrNameLst>
                                      </p:cBhvr>
                                      <p:tavLst>
                                        <p:tav tm="0">
                                          <p:val>
                                            <p:fltVal val="0"/>
                                          </p:val>
                                        </p:tav>
                                        <p:tav tm="100000">
                                          <p:val>
                                            <p:strVal val="#ppt_w"/>
                                          </p:val>
                                        </p:tav>
                                      </p:tavLst>
                                    </p:anim>
                                    <p:anim calcmode="lin" valueType="num">
                                      <p:cBhvr>
                                        <p:cTn id="104" dur="500" fill="hold"/>
                                        <p:tgtEl>
                                          <p:spTgt spid="49"/>
                                        </p:tgtEl>
                                        <p:attrNameLst>
                                          <p:attrName>ppt_h</p:attrName>
                                        </p:attrNameLst>
                                      </p:cBhvr>
                                      <p:tavLst>
                                        <p:tav tm="0">
                                          <p:val>
                                            <p:fltVal val="0"/>
                                          </p:val>
                                        </p:tav>
                                        <p:tav tm="100000">
                                          <p:val>
                                            <p:strVal val="#ppt_h"/>
                                          </p:val>
                                        </p:tav>
                                      </p:tavLst>
                                    </p:anim>
                                    <p:animEffect transition="in" filter="fade">
                                      <p:cBhvr>
                                        <p:cTn id="105" dur="500"/>
                                        <p:tgtEl>
                                          <p:spTgt spid="49"/>
                                        </p:tgtEl>
                                      </p:cBhvr>
                                    </p:animEffect>
                                  </p:childTnLst>
                                </p:cTn>
                              </p:par>
                              <p:par>
                                <p:cTn id="106" presetID="53" presetClass="entr" presetSubtype="16" fill="hold" nodeType="withEffect">
                                  <p:stCondLst>
                                    <p:cond delay="0"/>
                                  </p:stCondLst>
                                  <p:childTnLst>
                                    <p:set>
                                      <p:cBhvr>
                                        <p:cTn id="107" dur="1" fill="hold">
                                          <p:stCondLst>
                                            <p:cond delay="0"/>
                                          </p:stCondLst>
                                        </p:cTn>
                                        <p:tgtEl>
                                          <p:spTgt spid="48"/>
                                        </p:tgtEl>
                                        <p:attrNameLst>
                                          <p:attrName>style.visibility</p:attrName>
                                        </p:attrNameLst>
                                      </p:cBhvr>
                                      <p:to>
                                        <p:strVal val="visible"/>
                                      </p:to>
                                    </p:set>
                                    <p:anim calcmode="lin" valueType="num">
                                      <p:cBhvr>
                                        <p:cTn id="108" dur="500" fill="hold"/>
                                        <p:tgtEl>
                                          <p:spTgt spid="48"/>
                                        </p:tgtEl>
                                        <p:attrNameLst>
                                          <p:attrName>ppt_w</p:attrName>
                                        </p:attrNameLst>
                                      </p:cBhvr>
                                      <p:tavLst>
                                        <p:tav tm="0">
                                          <p:val>
                                            <p:fltVal val="0"/>
                                          </p:val>
                                        </p:tav>
                                        <p:tav tm="100000">
                                          <p:val>
                                            <p:strVal val="#ppt_w"/>
                                          </p:val>
                                        </p:tav>
                                      </p:tavLst>
                                    </p:anim>
                                    <p:anim calcmode="lin" valueType="num">
                                      <p:cBhvr>
                                        <p:cTn id="109" dur="500" fill="hold"/>
                                        <p:tgtEl>
                                          <p:spTgt spid="48"/>
                                        </p:tgtEl>
                                        <p:attrNameLst>
                                          <p:attrName>ppt_h</p:attrName>
                                        </p:attrNameLst>
                                      </p:cBhvr>
                                      <p:tavLst>
                                        <p:tav tm="0">
                                          <p:val>
                                            <p:fltVal val="0"/>
                                          </p:val>
                                        </p:tav>
                                        <p:tav tm="100000">
                                          <p:val>
                                            <p:strVal val="#ppt_h"/>
                                          </p:val>
                                        </p:tav>
                                      </p:tavLst>
                                    </p:anim>
                                    <p:animEffect transition="in" filter="fade">
                                      <p:cBhvr>
                                        <p:cTn id="110" dur="500"/>
                                        <p:tgtEl>
                                          <p:spTgt spid="48"/>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51"/>
                                        </p:tgtEl>
                                        <p:attrNameLst>
                                          <p:attrName>style.visibility</p:attrName>
                                        </p:attrNameLst>
                                      </p:cBhvr>
                                      <p:to>
                                        <p:strVal val="visible"/>
                                      </p:to>
                                    </p:set>
                                    <p:anim calcmode="lin" valueType="num">
                                      <p:cBhvr>
                                        <p:cTn id="115" dur="500" fill="hold"/>
                                        <p:tgtEl>
                                          <p:spTgt spid="51"/>
                                        </p:tgtEl>
                                        <p:attrNameLst>
                                          <p:attrName>ppt_w</p:attrName>
                                        </p:attrNameLst>
                                      </p:cBhvr>
                                      <p:tavLst>
                                        <p:tav tm="0">
                                          <p:val>
                                            <p:fltVal val="0"/>
                                          </p:val>
                                        </p:tav>
                                        <p:tav tm="100000">
                                          <p:val>
                                            <p:strVal val="#ppt_w"/>
                                          </p:val>
                                        </p:tav>
                                      </p:tavLst>
                                    </p:anim>
                                    <p:anim calcmode="lin" valueType="num">
                                      <p:cBhvr>
                                        <p:cTn id="116" dur="500" fill="hold"/>
                                        <p:tgtEl>
                                          <p:spTgt spid="51"/>
                                        </p:tgtEl>
                                        <p:attrNameLst>
                                          <p:attrName>ppt_h</p:attrName>
                                        </p:attrNameLst>
                                      </p:cBhvr>
                                      <p:tavLst>
                                        <p:tav tm="0">
                                          <p:val>
                                            <p:fltVal val="0"/>
                                          </p:val>
                                        </p:tav>
                                        <p:tav tm="100000">
                                          <p:val>
                                            <p:strVal val="#ppt_h"/>
                                          </p:val>
                                        </p:tav>
                                      </p:tavLst>
                                    </p:anim>
                                    <p:animEffect transition="in" filter="fade">
                                      <p:cBhvr>
                                        <p:cTn id="117" dur="500"/>
                                        <p:tgtEl>
                                          <p:spTgt spid="51"/>
                                        </p:tgtEl>
                                      </p:cBhvr>
                                    </p:animEffect>
                                  </p:childTnLst>
                                </p:cTn>
                              </p:par>
                              <p:par>
                                <p:cTn id="118" presetID="53" presetClass="entr" presetSubtype="16" fill="hold" nodeType="withEffect">
                                  <p:stCondLst>
                                    <p:cond delay="0"/>
                                  </p:stCondLst>
                                  <p:childTnLst>
                                    <p:set>
                                      <p:cBhvr>
                                        <p:cTn id="119" dur="1" fill="hold">
                                          <p:stCondLst>
                                            <p:cond delay="0"/>
                                          </p:stCondLst>
                                        </p:cTn>
                                        <p:tgtEl>
                                          <p:spTgt spid="50"/>
                                        </p:tgtEl>
                                        <p:attrNameLst>
                                          <p:attrName>style.visibility</p:attrName>
                                        </p:attrNameLst>
                                      </p:cBhvr>
                                      <p:to>
                                        <p:strVal val="visible"/>
                                      </p:to>
                                    </p:set>
                                    <p:anim calcmode="lin" valueType="num">
                                      <p:cBhvr>
                                        <p:cTn id="120" dur="500" fill="hold"/>
                                        <p:tgtEl>
                                          <p:spTgt spid="50"/>
                                        </p:tgtEl>
                                        <p:attrNameLst>
                                          <p:attrName>ppt_w</p:attrName>
                                        </p:attrNameLst>
                                      </p:cBhvr>
                                      <p:tavLst>
                                        <p:tav tm="0">
                                          <p:val>
                                            <p:fltVal val="0"/>
                                          </p:val>
                                        </p:tav>
                                        <p:tav tm="100000">
                                          <p:val>
                                            <p:strVal val="#ppt_w"/>
                                          </p:val>
                                        </p:tav>
                                      </p:tavLst>
                                    </p:anim>
                                    <p:anim calcmode="lin" valueType="num">
                                      <p:cBhvr>
                                        <p:cTn id="121" dur="500" fill="hold"/>
                                        <p:tgtEl>
                                          <p:spTgt spid="50"/>
                                        </p:tgtEl>
                                        <p:attrNameLst>
                                          <p:attrName>ppt_h</p:attrName>
                                        </p:attrNameLst>
                                      </p:cBhvr>
                                      <p:tavLst>
                                        <p:tav tm="0">
                                          <p:val>
                                            <p:fltVal val="0"/>
                                          </p:val>
                                        </p:tav>
                                        <p:tav tm="100000">
                                          <p:val>
                                            <p:strVal val="#ppt_h"/>
                                          </p:val>
                                        </p:tav>
                                      </p:tavLst>
                                    </p:anim>
                                    <p:animEffect transition="in" filter="fade">
                                      <p:cBhvr>
                                        <p:cTn id="122" dur="500"/>
                                        <p:tgtEl>
                                          <p:spTgt spid="50"/>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mph" presetSubtype="2" fill="hold" grpId="1" nodeType="clickEffect">
                                  <p:stCondLst>
                                    <p:cond delay="0"/>
                                  </p:stCondLst>
                                  <p:childTnLst>
                                    <p:animClr clrSpc="rgb" dir="cw">
                                      <p:cBhvr override="childStyle">
                                        <p:cTn id="126" dur="2000" fill="hold"/>
                                        <p:tgtEl>
                                          <p:spTgt spid="43"/>
                                        </p:tgtEl>
                                        <p:attrNameLst>
                                          <p:attrName>style.color</p:attrName>
                                        </p:attrNameLst>
                                      </p:cBhvr>
                                      <p:to>
                                        <a:srgbClr val="0066CC"/>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5" grpId="0"/>
      <p:bldP spid="41" grpId="0"/>
      <p:bldP spid="43" grpId="0"/>
      <p:bldP spid="43" grpId="1"/>
      <p:bldP spid="45" grpId="0"/>
      <p:bldP spid="47" grpId="0"/>
      <p:bldP spid="49"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2227" b="39015"/>
          <a:stretch/>
        </p:blipFill>
        <p:spPr bwMode="auto">
          <a:xfrm>
            <a:off x="763460" y="4851969"/>
            <a:ext cx="8061665" cy="1306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Rectangle 171"/>
          <p:cNvSpPr>
            <a:spLocks noChangeArrowheads="1"/>
          </p:cNvSpPr>
          <p:nvPr/>
        </p:nvSpPr>
        <p:spPr bwMode="auto">
          <a:xfrm>
            <a:off x="7202046" y="2324764"/>
            <a:ext cx="697652" cy="553998"/>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b="1" kern="0" dirty="0">
                <a:solidFill>
                  <a:srgbClr val="0066CC"/>
                </a:solidFill>
                <a:latin typeface="Arial Narrow" pitchFamily="34" charset="0"/>
                <a:cs typeface="Arial"/>
              </a:rPr>
              <a:t>r</a:t>
            </a:r>
            <a:r>
              <a:rPr lang="en-US" b="1" kern="0" dirty="0" smtClean="0">
                <a:solidFill>
                  <a:srgbClr val="0066CC"/>
                </a:solidFill>
                <a:latin typeface="Arial Narrow" pitchFamily="34" charset="0"/>
                <a:cs typeface="Arial"/>
              </a:rPr>
              <a:t>oad </a:t>
            </a:r>
            <a:br>
              <a:rPr lang="en-US" b="1" kern="0" dirty="0" smtClean="0">
                <a:solidFill>
                  <a:srgbClr val="0066CC"/>
                </a:solidFill>
                <a:latin typeface="Arial Narrow" pitchFamily="34" charset="0"/>
                <a:cs typeface="Arial"/>
              </a:rPr>
            </a:br>
            <a:r>
              <a:rPr lang="en-US" b="1" kern="0" dirty="0" smtClean="0">
                <a:solidFill>
                  <a:srgbClr val="0066CC"/>
                </a:solidFill>
                <a:latin typeface="Arial Narrow" pitchFamily="34" charset="0"/>
                <a:cs typeface="Arial"/>
              </a:rPr>
              <a:t>block</a:t>
            </a:r>
          </a:p>
        </p:txBody>
      </p:sp>
      <p:sp>
        <p:nvSpPr>
          <p:cNvPr id="40" name="Rectangle 171"/>
          <p:cNvSpPr>
            <a:spLocks noChangeArrowheads="1"/>
          </p:cNvSpPr>
          <p:nvPr/>
        </p:nvSpPr>
        <p:spPr bwMode="auto">
          <a:xfrm>
            <a:off x="6299499" y="1292969"/>
            <a:ext cx="1752599" cy="553998"/>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b="1" kern="0" dirty="0" smtClean="0">
                <a:solidFill>
                  <a:srgbClr val="0066CC"/>
                </a:solidFill>
                <a:latin typeface="Arial Narrow" pitchFamily="34" charset="0"/>
                <a:cs typeface="Arial"/>
              </a:rPr>
              <a:t>ambush preparation</a:t>
            </a:r>
          </a:p>
        </p:txBody>
      </p:sp>
      <p:sp>
        <p:nvSpPr>
          <p:cNvPr id="41" name="Rectangle 171"/>
          <p:cNvSpPr>
            <a:spLocks noChangeArrowheads="1"/>
          </p:cNvSpPr>
          <p:nvPr/>
        </p:nvSpPr>
        <p:spPr bwMode="auto">
          <a:xfrm>
            <a:off x="3337223" y="86065"/>
            <a:ext cx="3024923" cy="553998"/>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b="1" kern="0" dirty="0" smtClean="0">
                <a:solidFill>
                  <a:srgbClr val="0066CC"/>
                </a:solidFill>
                <a:latin typeface="Arial Narrow" pitchFamily="34" charset="0"/>
                <a:cs typeface="Arial"/>
              </a:rPr>
              <a:t>Ambush </a:t>
            </a:r>
            <a:r>
              <a:rPr lang="en-US" b="1" kern="0" dirty="0">
                <a:solidFill>
                  <a:srgbClr val="0066CC"/>
                </a:solidFill>
                <a:latin typeface="Arial Narrow" pitchFamily="34" charset="0"/>
                <a:cs typeface="Arial"/>
              </a:rPr>
              <a:t>threat at Al </a:t>
            </a:r>
            <a:r>
              <a:rPr lang="en-US" b="1" kern="0" dirty="0" err="1">
                <a:solidFill>
                  <a:srgbClr val="0066CC"/>
                </a:solidFill>
                <a:latin typeface="Arial Narrow" pitchFamily="34" charset="0"/>
                <a:cs typeface="Arial"/>
              </a:rPr>
              <a:t>Batha</a:t>
            </a:r>
            <a:r>
              <a:rPr lang="en-US" b="1" kern="0" dirty="0">
                <a:solidFill>
                  <a:srgbClr val="0066CC"/>
                </a:solidFill>
                <a:latin typeface="Arial Narrow" pitchFamily="34" charset="0"/>
                <a:cs typeface="Arial"/>
              </a:rPr>
              <a:t> highway </a:t>
            </a:r>
            <a:r>
              <a:rPr lang="en-US" b="1" kern="0" dirty="0" smtClean="0">
                <a:solidFill>
                  <a:srgbClr val="0066CC"/>
                </a:solidFill>
                <a:latin typeface="Arial Narrow" pitchFamily="34" charset="0"/>
                <a:cs typeface="Arial"/>
              </a:rPr>
              <a:t>junction around 1:17am. </a:t>
            </a:r>
          </a:p>
        </p:txBody>
      </p:sp>
      <p:cxnSp>
        <p:nvCxnSpPr>
          <p:cNvPr id="42" name="Straight Arrow Connector 41"/>
          <p:cNvCxnSpPr>
            <a:stCxn id="43" idx="6"/>
            <a:endCxn id="40" idx="0"/>
          </p:cNvCxnSpPr>
          <p:nvPr/>
        </p:nvCxnSpPr>
        <p:spPr bwMode="auto">
          <a:xfrm>
            <a:off x="4996041" y="794428"/>
            <a:ext cx="2179758" cy="498541"/>
          </a:xfrm>
          <a:prstGeom prst="straightConnector1">
            <a:avLst/>
          </a:prstGeom>
          <a:noFill/>
          <a:ln w="25400" cap="flat" cmpd="sng" algn="ctr">
            <a:solidFill>
              <a:srgbClr val="4BACC6">
                <a:lumMod val="75000"/>
              </a:srgbClr>
            </a:solidFill>
            <a:prstDash val="solid"/>
            <a:headEnd type="none" w="med" len="med"/>
            <a:tailEnd type="none" w="med" len="med"/>
          </a:ln>
          <a:effectLst>
            <a:outerShdw blurRad="40000" dist="20000" dir="5400000" rotWithShape="0">
              <a:srgbClr val="000000">
                <a:alpha val="38000"/>
              </a:srgbClr>
            </a:outerShdw>
          </a:effectLst>
        </p:spPr>
      </p:cxnSp>
      <p:sp>
        <p:nvSpPr>
          <p:cNvPr id="43" name="Oval 42"/>
          <p:cNvSpPr/>
          <p:nvPr/>
        </p:nvSpPr>
        <p:spPr>
          <a:xfrm>
            <a:off x="4740009" y="664590"/>
            <a:ext cx="256032" cy="259675"/>
          </a:xfrm>
          <a:prstGeom prst="ellipse">
            <a:avLst/>
          </a:prstGeom>
          <a:solidFill>
            <a:srgbClr val="4F81BD"/>
          </a:solidFill>
          <a:ln w="25400" cap="flat" cmpd="sng" algn="ctr">
            <a:solidFill>
              <a:srgbClr val="4F81BD">
                <a:shade val="50000"/>
              </a:srgbClr>
            </a:solidFill>
            <a:prstDash val="solid"/>
          </a:ln>
          <a:effectLst/>
        </p:spPr>
        <p:txBody>
          <a:bodyPr wrap="none" rtlCol="0" anchor="ctr">
            <a:noAutofit/>
          </a:bodyPr>
          <a:lstStyle/>
          <a:p>
            <a:pPr algn="ctr" defTabSz="914400">
              <a:defRPr/>
            </a:pPr>
            <a:r>
              <a:rPr lang="en-US" sz="2000" kern="0" dirty="0" smtClean="0">
                <a:solidFill>
                  <a:srgbClr val="4BACC6">
                    <a:lumMod val="60000"/>
                    <a:lumOff val="40000"/>
                  </a:srgbClr>
                </a:solidFill>
                <a:cs typeface="Arial" charset="0"/>
              </a:rPr>
              <a:t>&amp;</a:t>
            </a:r>
            <a:endParaRPr lang="en-US" sz="2000" kern="0" dirty="0">
              <a:solidFill>
                <a:srgbClr val="4BACC6">
                  <a:lumMod val="60000"/>
                  <a:lumOff val="40000"/>
                </a:srgbClr>
              </a:solidFill>
              <a:cs typeface="Arial" charset="0"/>
            </a:endParaRPr>
          </a:p>
        </p:txBody>
      </p:sp>
      <p:sp>
        <p:nvSpPr>
          <p:cNvPr id="45" name="Rectangle 171"/>
          <p:cNvSpPr>
            <a:spLocks noChangeArrowheads="1"/>
          </p:cNvSpPr>
          <p:nvPr/>
        </p:nvSpPr>
        <p:spPr bwMode="auto">
          <a:xfrm>
            <a:off x="1498898" y="1295443"/>
            <a:ext cx="1752599" cy="553998"/>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b="1" kern="0" dirty="0" smtClean="0">
                <a:solidFill>
                  <a:srgbClr val="0066CC"/>
                </a:solidFill>
                <a:latin typeface="Arial Narrow" pitchFamily="34" charset="0"/>
                <a:cs typeface="Arial"/>
              </a:rPr>
              <a:t>good </a:t>
            </a:r>
            <a:br>
              <a:rPr lang="en-US" b="1" kern="0" dirty="0" smtClean="0">
                <a:solidFill>
                  <a:srgbClr val="0066CC"/>
                </a:solidFill>
                <a:latin typeface="Arial Narrow" pitchFamily="34" charset="0"/>
                <a:cs typeface="Arial"/>
              </a:rPr>
            </a:br>
            <a:r>
              <a:rPr lang="en-US" b="1" kern="0" dirty="0" smtClean="0">
                <a:solidFill>
                  <a:srgbClr val="0066CC"/>
                </a:solidFill>
                <a:latin typeface="Arial Narrow" pitchFamily="34" charset="0"/>
                <a:cs typeface="Arial"/>
              </a:rPr>
              <a:t>location</a:t>
            </a:r>
          </a:p>
        </p:txBody>
      </p:sp>
      <p:cxnSp>
        <p:nvCxnSpPr>
          <p:cNvPr id="46" name="Straight Arrow Connector 45"/>
          <p:cNvCxnSpPr>
            <a:stCxn id="43" idx="2"/>
            <a:endCxn id="45" idx="0"/>
          </p:cNvCxnSpPr>
          <p:nvPr/>
        </p:nvCxnSpPr>
        <p:spPr bwMode="auto">
          <a:xfrm flipH="1">
            <a:off x="2375198" y="794428"/>
            <a:ext cx="2364811" cy="501015"/>
          </a:xfrm>
          <a:prstGeom prst="straightConnector1">
            <a:avLst/>
          </a:prstGeom>
          <a:noFill/>
          <a:ln w="25400" cap="flat" cmpd="sng" algn="ctr">
            <a:solidFill>
              <a:srgbClr val="4BACC6">
                <a:lumMod val="75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47" name="Straight Arrow Connector 46"/>
          <p:cNvCxnSpPr>
            <a:stCxn id="69" idx="5"/>
            <a:endCxn id="39" idx="0"/>
          </p:cNvCxnSpPr>
          <p:nvPr/>
        </p:nvCxnSpPr>
        <p:spPr bwMode="auto">
          <a:xfrm>
            <a:off x="7275703" y="2070963"/>
            <a:ext cx="275169" cy="253801"/>
          </a:xfrm>
          <a:prstGeom prst="straightConnector1">
            <a:avLst/>
          </a:prstGeom>
          <a:noFill/>
          <a:ln w="25400" cap="flat" cmpd="sng" algn="ctr">
            <a:solidFill>
              <a:srgbClr val="4BACC6">
                <a:lumMod val="75000"/>
              </a:srgbClr>
            </a:solidFill>
            <a:prstDash val="solid"/>
            <a:headEnd type="none" w="med" len="med"/>
            <a:tailEnd type="none" w="med" len="med"/>
          </a:ln>
          <a:effectLst>
            <a:outerShdw blurRad="40000" dist="20000" dir="5400000" rotWithShape="0">
              <a:srgbClr val="000000">
                <a:alpha val="38000"/>
              </a:srgbClr>
            </a:outerShdw>
          </a:effectLst>
        </p:spPr>
      </p:cxnSp>
      <p:sp>
        <p:nvSpPr>
          <p:cNvPr id="48" name="Rectangle 171"/>
          <p:cNvSpPr>
            <a:spLocks noChangeArrowheads="1"/>
          </p:cNvSpPr>
          <p:nvPr/>
        </p:nvSpPr>
        <p:spPr bwMode="auto">
          <a:xfrm>
            <a:off x="628043" y="3035779"/>
            <a:ext cx="1523999" cy="553998"/>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b="1" kern="0" dirty="0" smtClean="0">
                <a:solidFill>
                  <a:srgbClr val="0066CC"/>
                </a:solidFill>
                <a:latin typeface="Arial Narrow" pitchFamily="34" charset="0"/>
                <a:cs typeface="Arial"/>
              </a:rPr>
              <a:t>route used</a:t>
            </a:r>
          </a:p>
          <a:p>
            <a:pPr algn="ctr" defTabSz="914400" fontAlgn="base">
              <a:spcBef>
                <a:spcPct val="0"/>
              </a:spcBef>
              <a:spcAft>
                <a:spcPct val="0"/>
              </a:spcAft>
              <a:defRPr/>
            </a:pPr>
            <a:r>
              <a:rPr lang="en-US" b="1" kern="0" dirty="0" smtClean="0">
                <a:solidFill>
                  <a:srgbClr val="0066CC"/>
                </a:solidFill>
                <a:latin typeface="Arial Narrow" pitchFamily="34" charset="0"/>
                <a:cs typeface="Arial"/>
              </a:rPr>
              <a:t>by U.S. forces</a:t>
            </a:r>
          </a:p>
        </p:txBody>
      </p:sp>
      <p:sp>
        <p:nvSpPr>
          <p:cNvPr id="49" name="Rectangle 171"/>
          <p:cNvSpPr>
            <a:spLocks noChangeArrowheads="1"/>
          </p:cNvSpPr>
          <p:nvPr/>
        </p:nvSpPr>
        <p:spPr bwMode="auto">
          <a:xfrm>
            <a:off x="2794298" y="3037267"/>
            <a:ext cx="914400" cy="553998"/>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b="1" kern="0" dirty="0" smtClean="0">
                <a:solidFill>
                  <a:srgbClr val="0066CC"/>
                </a:solidFill>
                <a:latin typeface="Arial Narrow" pitchFamily="34" charset="0"/>
                <a:cs typeface="Arial"/>
              </a:rPr>
              <a:t>ambush</a:t>
            </a:r>
          </a:p>
          <a:p>
            <a:pPr algn="ctr" defTabSz="914400" fontAlgn="base">
              <a:spcBef>
                <a:spcPct val="0"/>
              </a:spcBef>
              <a:spcAft>
                <a:spcPct val="0"/>
              </a:spcAft>
              <a:defRPr/>
            </a:pPr>
            <a:r>
              <a:rPr lang="en-US" b="1" kern="0" dirty="0" smtClean="0">
                <a:solidFill>
                  <a:srgbClr val="0066CC"/>
                </a:solidFill>
                <a:latin typeface="Arial Narrow" pitchFamily="34" charset="0"/>
                <a:cs typeface="Arial"/>
              </a:rPr>
              <a:t>cover</a:t>
            </a:r>
          </a:p>
        </p:txBody>
      </p:sp>
      <p:cxnSp>
        <p:nvCxnSpPr>
          <p:cNvPr id="50" name="Straight Arrow Connector 49"/>
          <p:cNvCxnSpPr>
            <a:stCxn id="68" idx="5"/>
            <a:endCxn id="49" idx="0"/>
          </p:cNvCxnSpPr>
          <p:nvPr/>
        </p:nvCxnSpPr>
        <p:spPr bwMode="auto">
          <a:xfrm>
            <a:off x="2465718" y="2072842"/>
            <a:ext cx="785780" cy="964425"/>
          </a:xfrm>
          <a:prstGeom prst="straightConnector1">
            <a:avLst/>
          </a:prstGeom>
          <a:noFill/>
          <a:ln w="25400" cap="flat" cmpd="sng" algn="ctr">
            <a:solidFill>
              <a:srgbClr val="4BACC6">
                <a:lumMod val="75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51" name="Straight Arrow Connector 50"/>
          <p:cNvCxnSpPr>
            <a:stCxn id="68" idx="3"/>
            <a:endCxn id="48" idx="0"/>
          </p:cNvCxnSpPr>
          <p:nvPr/>
        </p:nvCxnSpPr>
        <p:spPr bwMode="auto">
          <a:xfrm flipH="1">
            <a:off x="1390043" y="2072842"/>
            <a:ext cx="894633" cy="962937"/>
          </a:xfrm>
          <a:prstGeom prst="straightConnector1">
            <a:avLst/>
          </a:prstGeom>
          <a:noFill/>
          <a:ln w="25400" cap="flat" cmpd="sng" algn="ctr">
            <a:solidFill>
              <a:srgbClr val="4BACC6">
                <a:lumMod val="75000"/>
              </a:srgbClr>
            </a:solidFill>
            <a:prstDash val="solid"/>
            <a:headEnd type="none" w="med" len="med"/>
            <a:tailEnd type="none" w="med" len="med"/>
          </a:ln>
          <a:effectLst>
            <a:outerShdw blurRad="40000" dist="20000" dir="5400000" rotWithShape="0">
              <a:srgbClr val="000000">
                <a:alpha val="38000"/>
              </a:srgbClr>
            </a:outerShdw>
          </a:effectLst>
        </p:spPr>
      </p:cxnSp>
      <p:sp>
        <p:nvSpPr>
          <p:cNvPr id="52" name="Rectangle 171"/>
          <p:cNvSpPr>
            <a:spLocks noChangeArrowheads="1"/>
          </p:cNvSpPr>
          <p:nvPr/>
        </p:nvSpPr>
        <p:spPr bwMode="auto">
          <a:xfrm>
            <a:off x="551841" y="4541844"/>
            <a:ext cx="1662682" cy="1661993"/>
          </a:xfrm>
          <a:prstGeom prst="rect">
            <a:avLst/>
          </a:prstGeom>
          <a:solidFill>
            <a:sysClr val="windowText" lastClr="000000"/>
          </a:solidFill>
          <a:ln w="9525">
            <a:solidFill>
              <a:srgbClr val="0070C0"/>
            </a:solidFill>
            <a:miter lim="800000"/>
            <a:headEnd/>
            <a:tailEnd/>
          </a:ln>
        </p:spPr>
        <p:txBody>
          <a:bodyPr wrap="square" lIns="0" tIns="0" rIns="0" bIns="0" anchor="ctr" anchorCtr="1">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4BACC6">
                    <a:lumMod val="60000"/>
                    <a:lumOff val="40000"/>
                  </a:srgbClr>
                </a:solidFill>
                <a:effectLst/>
                <a:uLnTx/>
                <a:uFillTx/>
                <a:latin typeface="Arial Narrow" pitchFamily="34" charset="0"/>
                <a:cs typeface="Arial"/>
              </a:rPr>
              <a:t>Search for evidence </a:t>
            </a:r>
            <a:r>
              <a:rPr kumimoji="0" lang="en-US" sz="1800" b="1" i="0" u="none" strike="noStrike" kern="0" cap="none" spc="0" normalizeH="0" baseline="0" noProof="0" dirty="0" smtClean="0">
                <a:ln>
                  <a:noFill/>
                </a:ln>
                <a:solidFill>
                  <a:srgbClr val="4BACC6">
                    <a:lumMod val="60000"/>
                    <a:lumOff val="40000"/>
                  </a:srgbClr>
                </a:solidFill>
                <a:effectLst/>
                <a:uLnTx/>
                <a:uFillTx/>
                <a:latin typeface="Arial Narrow" pitchFamily="34" charset="0"/>
                <a:cs typeface="Arial"/>
              </a:rPr>
              <a:t>that the </a:t>
            </a:r>
            <a:r>
              <a:rPr kumimoji="0" lang="en-US" sz="1800" b="1" i="0" u="none" strike="noStrike" kern="0" cap="none" spc="0" normalizeH="0" baseline="0" noProof="0" dirty="0">
                <a:ln>
                  <a:noFill/>
                </a:ln>
                <a:solidFill>
                  <a:srgbClr val="4BACC6">
                    <a:lumMod val="60000"/>
                    <a:lumOff val="40000"/>
                  </a:srgbClr>
                </a:solidFill>
                <a:effectLst/>
                <a:uLnTx/>
                <a:uFillTx/>
                <a:latin typeface="Arial Narrow" pitchFamily="34" charset="0"/>
                <a:cs typeface="Arial"/>
              </a:rPr>
              <a:t>Al </a:t>
            </a:r>
            <a:r>
              <a:rPr kumimoji="0" lang="en-US" sz="1800" b="1" i="0" u="none" strike="noStrike" kern="0" cap="none" spc="0" normalizeH="0" baseline="0" noProof="0" dirty="0" err="1">
                <a:ln>
                  <a:noFill/>
                </a:ln>
                <a:solidFill>
                  <a:srgbClr val="4BACC6">
                    <a:lumMod val="60000"/>
                    <a:lumOff val="40000"/>
                  </a:srgbClr>
                </a:solidFill>
                <a:effectLst/>
                <a:uLnTx/>
                <a:uFillTx/>
                <a:latin typeface="Arial Narrow" pitchFamily="34" charset="0"/>
                <a:cs typeface="Arial"/>
              </a:rPr>
              <a:t>Batha</a:t>
            </a:r>
            <a:r>
              <a:rPr kumimoji="0" lang="en-US" sz="1800" b="1" i="0" u="none" strike="noStrike" kern="0" cap="none" spc="0" normalizeH="0" baseline="0" noProof="0" dirty="0">
                <a:ln>
                  <a:noFill/>
                </a:ln>
                <a:solidFill>
                  <a:srgbClr val="4BACC6">
                    <a:lumMod val="60000"/>
                    <a:lumOff val="40000"/>
                  </a:srgbClr>
                </a:solidFill>
                <a:effectLst/>
                <a:uLnTx/>
                <a:uFillTx/>
                <a:latin typeface="Arial Narrow" pitchFamily="34" charset="0"/>
                <a:cs typeface="Arial"/>
              </a:rPr>
              <a:t> highway junction is on a route used by the </a:t>
            </a:r>
            <a:r>
              <a:rPr kumimoji="0" lang="en-US" sz="1800" b="1" i="0" u="none" strike="noStrike" kern="0" cap="none" spc="0" normalizeH="0" baseline="0" noProof="0" dirty="0" smtClean="0">
                <a:ln>
                  <a:noFill/>
                </a:ln>
                <a:solidFill>
                  <a:srgbClr val="4BACC6">
                    <a:lumMod val="60000"/>
                    <a:lumOff val="40000"/>
                  </a:srgbClr>
                </a:solidFill>
                <a:effectLst/>
                <a:uLnTx/>
                <a:uFillTx/>
                <a:latin typeface="Arial Narrow" pitchFamily="34" charset="0"/>
                <a:cs typeface="Arial"/>
              </a:rPr>
              <a:t>U.S. </a:t>
            </a:r>
            <a:r>
              <a:rPr kumimoji="0" lang="en-US" sz="1800" b="1" i="0" u="none" strike="noStrike" kern="0" cap="none" spc="0" normalizeH="0" baseline="0" noProof="0" dirty="0">
                <a:ln>
                  <a:noFill/>
                </a:ln>
                <a:solidFill>
                  <a:srgbClr val="4BACC6">
                    <a:lumMod val="60000"/>
                    <a:lumOff val="40000"/>
                  </a:srgbClr>
                </a:solidFill>
                <a:effectLst/>
                <a:uLnTx/>
                <a:uFillTx/>
                <a:latin typeface="Arial Narrow" pitchFamily="34" charset="0"/>
                <a:cs typeface="Arial"/>
              </a:rPr>
              <a:t>forces.</a:t>
            </a:r>
          </a:p>
        </p:txBody>
      </p:sp>
      <p:sp>
        <p:nvSpPr>
          <p:cNvPr id="53" name="Rectangle 171"/>
          <p:cNvSpPr>
            <a:spLocks noChangeArrowheads="1"/>
          </p:cNvSpPr>
          <p:nvPr/>
        </p:nvSpPr>
        <p:spPr bwMode="auto">
          <a:xfrm>
            <a:off x="2413298" y="4541844"/>
            <a:ext cx="1676399" cy="1661993"/>
          </a:xfrm>
          <a:prstGeom prst="rect">
            <a:avLst/>
          </a:prstGeom>
          <a:solidFill>
            <a:sysClr val="windowText" lastClr="000000"/>
          </a:solidFill>
          <a:ln w="9525">
            <a:solidFill>
              <a:srgbClr val="0070C0"/>
            </a:solidFill>
            <a:miter lim="800000"/>
            <a:headEnd/>
            <a:tailEnd/>
          </a:ln>
        </p:spPr>
        <p:txBody>
          <a:bodyPr wrap="square" lIns="0" tIns="0" rIns="0" bIns="0" anchor="ctr" anchorCtr="1">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4BACC6">
                    <a:lumMod val="60000"/>
                    <a:lumOff val="40000"/>
                  </a:srgbClr>
                </a:solidFill>
                <a:effectLst/>
                <a:uLnTx/>
                <a:uFillTx/>
                <a:latin typeface="Arial Narrow" pitchFamily="34" charset="0"/>
                <a:cs typeface="Arial"/>
              </a:rPr>
              <a:t>Search for evidence </a:t>
            </a:r>
            <a:r>
              <a:rPr kumimoji="0" lang="en-US" sz="1800" b="1" i="0" u="none" strike="noStrike" kern="0" cap="none" spc="0" normalizeH="0" baseline="0" noProof="0" dirty="0" smtClean="0">
                <a:ln>
                  <a:noFill/>
                </a:ln>
                <a:solidFill>
                  <a:srgbClr val="4BACC6">
                    <a:lumMod val="60000"/>
                    <a:lumOff val="40000"/>
                  </a:srgbClr>
                </a:solidFill>
                <a:effectLst/>
                <a:uLnTx/>
                <a:uFillTx/>
                <a:latin typeface="Arial Narrow" pitchFamily="34" charset="0"/>
                <a:cs typeface="Arial"/>
              </a:rPr>
              <a:t>that </a:t>
            </a:r>
            <a:r>
              <a:rPr kumimoji="0" lang="en-US" sz="1800" b="1" i="0" u="none" strike="noStrike" kern="0" cap="none" spc="0" normalizeH="0" baseline="0" noProof="0" dirty="0">
                <a:ln>
                  <a:noFill/>
                </a:ln>
                <a:solidFill>
                  <a:srgbClr val="4BACC6">
                    <a:lumMod val="60000"/>
                    <a:lumOff val="40000"/>
                  </a:srgbClr>
                </a:solidFill>
                <a:effectLst/>
                <a:uLnTx/>
                <a:uFillTx/>
                <a:latin typeface="Arial Narrow" pitchFamily="34" charset="0"/>
                <a:cs typeface="Arial"/>
              </a:rPr>
              <a:t>there is ambush cover near the Al </a:t>
            </a:r>
            <a:r>
              <a:rPr kumimoji="0" lang="en-US" sz="1800" b="1" i="0" u="none" strike="noStrike" kern="0" cap="none" spc="0" normalizeH="0" baseline="0" noProof="0" dirty="0" err="1">
                <a:ln>
                  <a:noFill/>
                </a:ln>
                <a:solidFill>
                  <a:srgbClr val="4BACC6">
                    <a:lumMod val="60000"/>
                    <a:lumOff val="40000"/>
                  </a:srgbClr>
                </a:solidFill>
                <a:effectLst/>
                <a:uLnTx/>
                <a:uFillTx/>
                <a:latin typeface="Arial Narrow" pitchFamily="34" charset="0"/>
                <a:cs typeface="Arial"/>
              </a:rPr>
              <a:t>Batha</a:t>
            </a:r>
            <a:r>
              <a:rPr kumimoji="0" lang="en-US" sz="1800" b="1" i="0" u="none" strike="noStrike" kern="0" cap="none" spc="0" normalizeH="0" baseline="0" noProof="0" dirty="0">
                <a:ln>
                  <a:noFill/>
                </a:ln>
                <a:solidFill>
                  <a:srgbClr val="4BACC6">
                    <a:lumMod val="60000"/>
                    <a:lumOff val="40000"/>
                  </a:srgbClr>
                </a:solidFill>
                <a:effectLst/>
                <a:uLnTx/>
                <a:uFillTx/>
                <a:latin typeface="Arial Narrow" pitchFamily="34" charset="0"/>
                <a:cs typeface="Arial"/>
              </a:rPr>
              <a:t> highway </a:t>
            </a:r>
            <a:r>
              <a:rPr kumimoji="0" lang="en-US" sz="1800" b="1" i="0" u="none" strike="noStrike" kern="0" cap="none" spc="0" normalizeH="0" baseline="0" noProof="0" dirty="0" smtClean="0">
                <a:ln>
                  <a:noFill/>
                </a:ln>
                <a:solidFill>
                  <a:srgbClr val="4BACC6">
                    <a:lumMod val="60000"/>
                    <a:lumOff val="40000"/>
                  </a:srgbClr>
                </a:solidFill>
                <a:effectLst/>
                <a:uLnTx/>
                <a:uFillTx/>
                <a:latin typeface="Arial Narrow" pitchFamily="34" charset="0"/>
                <a:cs typeface="Arial"/>
              </a:rPr>
              <a:t>junction.</a:t>
            </a:r>
          </a:p>
        </p:txBody>
      </p:sp>
      <p:cxnSp>
        <p:nvCxnSpPr>
          <p:cNvPr id="54" name="Straight Arrow Connector 53"/>
          <p:cNvCxnSpPr>
            <a:stCxn id="48" idx="2"/>
            <a:endCxn id="52" idx="0"/>
          </p:cNvCxnSpPr>
          <p:nvPr/>
        </p:nvCxnSpPr>
        <p:spPr bwMode="auto">
          <a:xfrm flipH="1">
            <a:off x="1383182" y="3589777"/>
            <a:ext cx="6861" cy="952067"/>
          </a:xfrm>
          <a:prstGeom prst="straightConnector1">
            <a:avLst/>
          </a:prstGeom>
          <a:noFill/>
          <a:ln w="25400" cap="flat" cmpd="sng" algn="ctr">
            <a:solidFill>
              <a:srgbClr val="4BACC6">
                <a:lumMod val="75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55" name="Straight Arrow Connector 54"/>
          <p:cNvCxnSpPr>
            <a:stCxn id="49" idx="2"/>
            <a:endCxn id="53" idx="0"/>
          </p:cNvCxnSpPr>
          <p:nvPr/>
        </p:nvCxnSpPr>
        <p:spPr bwMode="auto">
          <a:xfrm>
            <a:off x="3251498" y="3591265"/>
            <a:ext cx="0" cy="950579"/>
          </a:xfrm>
          <a:prstGeom prst="straightConnector1">
            <a:avLst/>
          </a:prstGeom>
          <a:noFill/>
          <a:ln w="25400" cap="flat" cmpd="sng" algn="ctr">
            <a:solidFill>
              <a:srgbClr val="4BACC6">
                <a:lumMod val="75000"/>
              </a:srgbClr>
            </a:solidFill>
            <a:prstDash val="solid"/>
            <a:headEnd type="none" w="med" len="med"/>
            <a:tailEnd type="none" w="med" len="med"/>
          </a:ln>
          <a:effectLst>
            <a:outerShdw blurRad="40000" dist="20000" dir="5400000" rotWithShape="0">
              <a:srgbClr val="000000">
                <a:alpha val="38000"/>
              </a:srgbClr>
            </a:outerShdw>
          </a:effectLst>
        </p:spPr>
      </p:cxnSp>
      <p:sp>
        <p:nvSpPr>
          <p:cNvPr id="56" name="Rectangle 171"/>
          <p:cNvSpPr>
            <a:spLocks noChangeArrowheads="1"/>
          </p:cNvSpPr>
          <p:nvPr/>
        </p:nvSpPr>
        <p:spPr bwMode="auto">
          <a:xfrm>
            <a:off x="8433098" y="2263953"/>
            <a:ext cx="1066800" cy="830997"/>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b="1" kern="0" dirty="0" smtClean="0">
                <a:solidFill>
                  <a:srgbClr val="0066CC"/>
                </a:solidFill>
                <a:latin typeface="Arial Narrow" pitchFamily="34" charset="0"/>
                <a:cs typeface="Arial"/>
              </a:rPr>
              <a:t>people </a:t>
            </a:r>
          </a:p>
          <a:p>
            <a:pPr algn="ctr" defTabSz="914400" fontAlgn="base">
              <a:spcBef>
                <a:spcPct val="0"/>
              </a:spcBef>
              <a:spcAft>
                <a:spcPct val="0"/>
              </a:spcAft>
              <a:defRPr/>
            </a:pPr>
            <a:r>
              <a:rPr lang="en-US" b="1" kern="0" dirty="0" smtClean="0">
                <a:solidFill>
                  <a:srgbClr val="0066CC"/>
                </a:solidFill>
                <a:latin typeface="Arial Narrow" pitchFamily="34" charset="0"/>
                <a:cs typeface="Arial"/>
              </a:rPr>
              <a:t>move </a:t>
            </a:r>
            <a:br>
              <a:rPr lang="en-US" b="1" kern="0" dirty="0" smtClean="0">
                <a:solidFill>
                  <a:srgbClr val="0066CC"/>
                </a:solidFill>
                <a:latin typeface="Arial Narrow" pitchFamily="34" charset="0"/>
                <a:cs typeface="Arial"/>
              </a:rPr>
            </a:br>
            <a:r>
              <a:rPr lang="en-US" b="1" kern="0" dirty="0" smtClean="0">
                <a:solidFill>
                  <a:srgbClr val="0066CC"/>
                </a:solidFill>
                <a:latin typeface="Arial Narrow" pitchFamily="34" charset="0"/>
                <a:cs typeface="Arial"/>
              </a:rPr>
              <a:t>to cover</a:t>
            </a:r>
          </a:p>
        </p:txBody>
      </p:sp>
      <p:cxnSp>
        <p:nvCxnSpPr>
          <p:cNvPr id="57" name="Straight Arrow Connector 56"/>
          <p:cNvCxnSpPr>
            <a:stCxn id="69" idx="6"/>
          </p:cNvCxnSpPr>
          <p:nvPr/>
        </p:nvCxnSpPr>
        <p:spPr bwMode="auto">
          <a:xfrm>
            <a:off x="7313198" y="1979155"/>
            <a:ext cx="1653300" cy="284798"/>
          </a:xfrm>
          <a:prstGeom prst="straightConnector1">
            <a:avLst/>
          </a:prstGeom>
          <a:noFill/>
          <a:ln w="25400" cap="flat" cmpd="sng" algn="ctr">
            <a:solidFill>
              <a:srgbClr val="4BACC6">
                <a:lumMod val="75000"/>
              </a:srgbClr>
            </a:solidFill>
            <a:prstDash val="solid"/>
            <a:headEnd type="none" w="med" len="med"/>
            <a:tailEnd type="none" w="med" len="med"/>
          </a:ln>
          <a:effectLst>
            <a:outerShdw blurRad="40000" dist="20000" dir="5400000" rotWithShape="0">
              <a:srgbClr val="000000">
                <a:alpha val="38000"/>
              </a:srgbClr>
            </a:outerShdw>
          </a:effectLst>
        </p:spPr>
      </p:cxnSp>
      <p:sp>
        <p:nvSpPr>
          <p:cNvPr id="58" name="Rectangle 171"/>
          <p:cNvSpPr>
            <a:spLocks noChangeArrowheads="1"/>
          </p:cNvSpPr>
          <p:nvPr/>
        </p:nvSpPr>
        <p:spPr bwMode="auto">
          <a:xfrm>
            <a:off x="5385099" y="2248564"/>
            <a:ext cx="1295399" cy="553998"/>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b="1" kern="0" dirty="0" smtClean="0">
                <a:solidFill>
                  <a:srgbClr val="0066CC"/>
                </a:solidFill>
                <a:latin typeface="Arial Narrow" pitchFamily="34" charset="0"/>
                <a:cs typeface="Arial"/>
              </a:rPr>
              <a:t>deployment of terrorists</a:t>
            </a:r>
          </a:p>
        </p:txBody>
      </p:sp>
      <p:cxnSp>
        <p:nvCxnSpPr>
          <p:cNvPr id="59" name="Straight Arrow Connector 58"/>
          <p:cNvCxnSpPr>
            <a:stCxn id="69" idx="2"/>
            <a:endCxn id="58" idx="0"/>
          </p:cNvCxnSpPr>
          <p:nvPr/>
        </p:nvCxnSpPr>
        <p:spPr bwMode="auto">
          <a:xfrm flipH="1">
            <a:off x="6032799" y="1979155"/>
            <a:ext cx="1024367" cy="269409"/>
          </a:xfrm>
          <a:prstGeom prst="straightConnector1">
            <a:avLst/>
          </a:prstGeom>
          <a:noFill/>
          <a:ln w="25400" cap="flat" cmpd="sng" algn="ctr">
            <a:solidFill>
              <a:srgbClr val="4BACC6">
                <a:lumMod val="75000"/>
              </a:srgbClr>
            </a:solidFill>
            <a:prstDash val="solid"/>
            <a:headEnd type="none" w="med" len="med"/>
            <a:tailEnd type="none" w="med" len="med"/>
          </a:ln>
          <a:effectLst>
            <a:outerShdw blurRad="40000" dist="20000" dir="5400000" rotWithShape="0">
              <a:srgbClr val="000000">
                <a:alpha val="38000"/>
              </a:srgbClr>
            </a:outerShdw>
          </a:effectLst>
        </p:spPr>
      </p:cxnSp>
      <p:sp>
        <p:nvSpPr>
          <p:cNvPr id="60" name="Rectangle 171"/>
          <p:cNvSpPr>
            <a:spLocks noChangeArrowheads="1"/>
          </p:cNvSpPr>
          <p:nvPr/>
        </p:nvSpPr>
        <p:spPr bwMode="auto">
          <a:xfrm>
            <a:off x="4524172" y="3460322"/>
            <a:ext cx="1927726" cy="553998"/>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b="1" kern="0" dirty="0" smtClean="0">
                <a:solidFill>
                  <a:srgbClr val="0066CC"/>
                </a:solidFill>
                <a:latin typeface="Arial Narrow" pitchFamily="34" charset="0"/>
                <a:cs typeface="Arial"/>
              </a:rPr>
              <a:t>people descended from vehicle</a:t>
            </a:r>
          </a:p>
        </p:txBody>
      </p:sp>
      <p:sp>
        <p:nvSpPr>
          <p:cNvPr id="61" name="Rectangle 171"/>
          <p:cNvSpPr>
            <a:spLocks noChangeArrowheads="1"/>
          </p:cNvSpPr>
          <p:nvPr/>
        </p:nvSpPr>
        <p:spPr bwMode="auto">
          <a:xfrm>
            <a:off x="6822012" y="3494467"/>
            <a:ext cx="2162174" cy="553998"/>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b="1" kern="0" dirty="0">
                <a:solidFill>
                  <a:srgbClr val="0066CC"/>
                </a:solidFill>
                <a:latin typeface="Arial Narrow" pitchFamily="34" charset="0"/>
                <a:cs typeface="Arial"/>
              </a:rPr>
              <a:t>v</a:t>
            </a:r>
            <a:r>
              <a:rPr lang="en-US" b="1" kern="0" dirty="0" err="1" smtClean="0">
                <a:solidFill>
                  <a:srgbClr val="0066CC"/>
                </a:solidFill>
                <a:latin typeface="Arial Narrow" pitchFamily="34" charset="0"/>
                <a:cs typeface="Arial"/>
              </a:rPr>
              <a:t>ehicle</a:t>
            </a:r>
            <a:r>
              <a:rPr lang="en-US" b="1" kern="0" dirty="0" smtClean="0">
                <a:solidFill>
                  <a:srgbClr val="0066CC"/>
                </a:solidFill>
                <a:latin typeface="Arial Narrow" pitchFamily="34" charset="0"/>
                <a:cs typeface="Arial"/>
              </a:rPr>
              <a:t> departed from terrorist facility</a:t>
            </a:r>
          </a:p>
        </p:txBody>
      </p:sp>
      <p:cxnSp>
        <p:nvCxnSpPr>
          <p:cNvPr id="62" name="Straight Arrow Connector 61"/>
          <p:cNvCxnSpPr>
            <a:stCxn id="70" idx="6"/>
            <a:endCxn id="61" idx="0"/>
          </p:cNvCxnSpPr>
          <p:nvPr/>
        </p:nvCxnSpPr>
        <p:spPr bwMode="auto">
          <a:xfrm>
            <a:off x="6291037" y="2916624"/>
            <a:ext cx="1612062" cy="577843"/>
          </a:xfrm>
          <a:prstGeom prst="straightConnector1">
            <a:avLst/>
          </a:prstGeom>
          <a:noFill/>
          <a:ln w="25400" cap="flat" cmpd="sng" algn="ctr">
            <a:solidFill>
              <a:srgbClr val="4BACC6">
                <a:lumMod val="75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63" name="Straight Arrow Connector 62"/>
          <p:cNvCxnSpPr>
            <a:stCxn id="70" idx="2"/>
            <a:endCxn id="60" idx="0"/>
          </p:cNvCxnSpPr>
          <p:nvPr/>
        </p:nvCxnSpPr>
        <p:spPr bwMode="auto">
          <a:xfrm flipH="1">
            <a:off x="5488035" y="2916624"/>
            <a:ext cx="546970" cy="543698"/>
          </a:xfrm>
          <a:prstGeom prst="straightConnector1">
            <a:avLst/>
          </a:prstGeom>
          <a:noFill/>
          <a:ln w="25400" cap="flat" cmpd="sng" algn="ctr">
            <a:solidFill>
              <a:srgbClr val="4BACC6">
                <a:lumMod val="75000"/>
              </a:srgbClr>
            </a:solidFill>
            <a:prstDash val="solid"/>
            <a:headEnd type="none" w="med" len="med"/>
            <a:tailEnd type="none" w="med" len="med"/>
          </a:ln>
          <a:effectLst>
            <a:outerShdw blurRad="40000" dist="20000" dir="5400000" rotWithShape="0">
              <a:srgbClr val="000000">
                <a:alpha val="38000"/>
              </a:srgbClr>
            </a:outerShdw>
          </a:effectLst>
        </p:spPr>
      </p:cxnSp>
      <p:sp>
        <p:nvSpPr>
          <p:cNvPr id="64" name="Rectangle 171"/>
          <p:cNvSpPr>
            <a:spLocks noChangeArrowheads="1"/>
          </p:cNvSpPr>
          <p:nvPr/>
        </p:nvSpPr>
        <p:spPr bwMode="auto">
          <a:xfrm>
            <a:off x="4470698" y="4520072"/>
            <a:ext cx="2046513" cy="1661993"/>
          </a:xfrm>
          <a:prstGeom prst="rect">
            <a:avLst/>
          </a:prstGeom>
          <a:solidFill>
            <a:sysClr val="windowText" lastClr="000000"/>
          </a:solidFill>
          <a:ln w="9525">
            <a:solidFill>
              <a:srgbClr val="0070C0"/>
            </a:solidFill>
            <a:miter lim="800000"/>
            <a:headEnd/>
            <a:tailEnd/>
          </a:ln>
        </p:spPr>
        <p:txBody>
          <a:bodyPr wrap="square" lIns="0" tIns="0" rIns="0" bIns="0" anchor="ctr" anchorCtr="1">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4BACC6">
                    <a:lumMod val="60000"/>
                    <a:lumOff val="40000"/>
                  </a:srgbClr>
                </a:solidFill>
                <a:effectLst/>
                <a:uLnTx/>
                <a:uFillTx/>
                <a:latin typeface="Arial Narrow" pitchFamily="34" charset="0"/>
                <a:cs typeface="Arial"/>
              </a:rPr>
              <a:t>Search for </a:t>
            </a:r>
            <a:r>
              <a:rPr kumimoji="0" lang="en-US" sz="1800" b="1" i="0" u="none" strike="noStrike" kern="0" cap="none" spc="0" normalizeH="0" baseline="0" noProof="0" dirty="0" smtClean="0">
                <a:ln>
                  <a:noFill/>
                </a:ln>
                <a:solidFill>
                  <a:srgbClr val="4BACC6">
                    <a:lumMod val="60000"/>
                    <a:lumOff val="40000"/>
                  </a:srgbClr>
                </a:solidFill>
                <a:effectLst/>
                <a:uLnTx/>
                <a:uFillTx/>
                <a:latin typeface="Arial Narrow" pitchFamily="34" charset="0"/>
                <a:cs typeface="Arial"/>
              </a:rPr>
              <a:t>evidence that </a:t>
            </a:r>
            <a:r>
              <a:rPr kumimoji="0" lang="en-US" sz="1800" b="1" i="0" u="none" strike="noStrike" kern="0" cap="none" spc="0" normalizeH="0" baseline="0" noProof="0" dirty="0">
                <a:ln>
                  <a:noFill/>
                </a:ln>
                <a:solidFill>
                  <a:srgbClr val="4BACC6">
                    <a:lumMod val="60000"/>
                    <a:lumOff val="40000"/>
                  </a:srgbClr>
                </a:solidFill>
                <a:effectLst/>
                <a:uLnTx/>
                <a:uFillTx/>
                <a:latin typeface="Arial Narrow" pitchFamily="34" charset="0"/>
                <a:cs typeface="Arial"/>
              </a:rPr>
              <a:t>people descended at the Al </a:t>
            </a:r>
            <a:r>
              <a:rPr kumimoji="0" lang="en-US" sz="1800" b="1" i="0" u="none" strike="noStrike" kern="0" cap="none" spc="0" normalizeH="0" baseline="0" noProof="0" dirty="0" err="1">
                <a:ln>
                  <a:noFill/>
                </a:ln>
                <a:solidFill>
                  <a:srgbClr val="4BACC6">
                    <a:lumMod val="60000"/>
                    <a:lumOff val="40000"/>
                  </a:srgbClr>
                </a:solidFill>
                <a:effectLst/>
                <a:uLnTx/>
                <a:uFillTx/>
                <a:latin typeface="Arial Narrow" pitchFamily="34" charset="0"/>
                <a:cs typeface="Arial"/>
              </a:rPr>
              <a:t>Batha</a:t>
            </a:r>
            <a:r>
              <a:rPr kumimoji="0" lang="en-US" sz="1800" b="1" i="0" u="none" strike="noStrike" kern="0" cap="none" spc="0" normalizeH="0" baseline="0" noProof="0" dirty="0">
                <a:ln>
                  <a:noFill/>
                </a:ln>
                <a:solidFill>
                  <a:srgbClr val="4BACC6">
                    <a:lumMod val="60000"/>
                    <a:lumOff val="40000"/>
                  </a:srgbClr>
                </a:solidFill>
                <a:effectLst/>
                <a:uLnTx/>
                <a:uFillTx/>
                <a:latin typeface="Arial Narrow" pitchFamily="34" charset="0"/>
                <a:cs typeface="Arial"/>
              </a:rPr>
              <a:t> highway junction from a vehicle short before </a:t>
            </a:r>
            <a:r>
              <a:rPr kumimoji="0" lang="en-US" sz="1800" b="1" i="0" u="none" strike="noStrike" kern="0" cap="none" spc="0" normalizeH="0" baseline="0" noProof="0" dirty="0" smtClean="0">
                <a:ln>
                  <a:noFill/>
                </a:ln>
                <a:solidFill>
                  <a:srgbClr val="4BACC6">
                    <a:lumMod val="60000"/>
                    <a:lumOff val="40000"/>
                  </a:srgbClr>
                </a:solidFill>
                <a:effectLst/>
                <a:uLnTx/>
                <a:uFillTx/>
                <a:latin typeface="Arial Narrow" pitchFamily="34" charset="0"/>
                <a:cs typeface="Arial"/>
              </a:rPr>
              <a:t>1:17am.</a:t>
            </a:r>
            <a:endParaRPr kumimoji="0" lang="en-US" sz="1800" b="1" i="0" u="none" strike="noStrike" kern="0" cap="none" spc="0" normalizeH="0" baseline="0" noProof="0" dirty="0">
              <a:ln>
                <a:noFill/>
              </a:ln>
              <a:solidFill>
                <a:srgbClr val="4BACC6">
                  <a:lumMod val="60000"/>
                  <a:lumOff val="40000"/>
                </a:srgbClr>
              </a:solidFill>
              <a:effectLst/>
              <a:uLnTx/>
              <a:uFillTx/>
              <a:latin typeface="Arial Narrow" pitchFamily="34" charset="0"/>
              <a:cs typeface="Arial"/>
            </a:endParaRPr>
          </a:p>
        </p:txBody>
      </p:sp>
      <p:cxnSp>
        <p:nvCxnSpPr>
          <p:cNvPr id="65" name="Straight Arrow Connector 64"/>
          <p:cNvCxnSpPr>
            <a:stCxn id="60" idx="2"/>
            <a:endCxn id="64" idx="0"/>
          </p:cNvCxnSpPr>
          <p:nvPr/>
        </p:nvCxnSpPr>
        <p:spPr bwMode="auto">
          <a:xfrm>
            <a:off x="5488035" y="4014320"/>
            <a:ext cx="5920" cy="505752"/>
          </a:xfrm>
          <a:prstGeom prst="straightConnector1">
            <a:avLst/>
          </a:prstGeom>
          <a:noFill/>
          <a:ln w="25400" cap="flat" cmpd="sng" algn="ctr">
            <a:solidFill>
              <a:srgbClr val="4BACC6">
                <a:lumMod val="75000"/>
              </a:srgbClr>
            </a:solidFill>
            <a:prstDash val="solid"/>
            <a:headEnd type="none" w="med" len="med"/>
            <a:tailEnd type="none" w="med" len="med"/>
          </a:ln>
          <a:effectLst>
            <a:outerShdw blurRad="40000" dist="20000" dir="5400000" rotWithShape="0">
              <a:srgbClr val="000000">
                <a:alpha val="38000"/>
              </a:srgbClr>
            </a:outerShdw>
          </a:effectLst>
        </p:spPr>
      </p:cxnSp>
      <p:sp>
        <p:nvSpPr>
          <p:cNvPr id="66" name="Rectangle 171"/>
          <p:cNvSpPr>
            <a:spLocks noChangeArrowheads="1"/>
          </p:cNvSpPr>
          <p:nvPr/>
        </p:nvSpPr>
        <p:spPr bwMode="auto">
          <a:xfrm>
            <a:off x="6724040" y="4492330"/>
            <a:ext cx="2373086" cy="1661993"/>
          </a:xfrm>
          <a:prstGeom prst="rect">
            <a:avLst/>
          </a:prstGeom>
          <a:solidFill>
            <a:sysClr val="windowText" lastClr="000000"/>
          </a:solidFill>
          <a:ln w="9525">
            <a:solidFill>
              <a:srgbClr val="0070C0"/>
            </a:solidFill>
            <a:miter lim="800000"/>
            <a:headEnd/>
            <a:tailEnd/>
          </a:ln>
        </p:spPr>
        <p:txBody>
          <a:bodyPr wrap="square" lIns="0" tIns="0" rIns="0" bIns="0" anchor="ctr" anchorCtr="1">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4BACC6">
                    <a:lumMod val="60000"/>
                    <a:lumOff val="40000"/>
                  </a:srgbClr>
                </a:solidFill>
                <a:effectLst/>
                <a:uLnTx/>
                <a:uFillTx/>
                <a:latin typeface="Arial Narrow" pitchFamily="34" charset="0"/>
                <a:cs typeface="Arial"/>
              </a:rPr>
              <a:t>Search for evidence </a:t>
            </a:r>
            <a:r>
              <a:rPr kumimoji="0" lang="en-US" sz="1800" b="1" i="0" u="none" strike="noStrike" kern="0" cap="none" spc="0" normalizeH="0" baseline="0" noProof="0" dirty="0" smtClean="0">
                <a:ln>
                  <a:noFill/>
                </a:ln>
                <a:solidFill>
                  <a:srgbClr val="4BACC6">
                    <a:lumMod val="60000"/>
                    <a:lumOff val="40000"/>
                  </a:srgbClr>
                </a:solidFill>
                <a:effectLst/>
                <a:uLnTx/>
                <a:uFillTx/>
                <a:latin typeface="Arial Narrow" pitchFamily="34" charset="0"/>
                <a:cs typeface="Arial"/>
              </a:rPr>
              <a:t>that </a:t>
            </a:r>
            <a:r>
              <a:rPr kumimoji="0" lang="en-US" sz="1800" b="1" i="0" u="none" strike="noStrike" kern="0" cap="none" spc="0" normalizeH="0" baseline="0" noProof="0" dirty="0">
                <a:ln>
                  <a:noFill/>
                </a:ln>
                <a:solidFill>
                  <a:srgbClr val="4BACC6">
                    <a:lumMod val="60000"/>
                    <a:lumOff val="40000"/>
                  </a:srgbClr>
                </a:solidFill>
                <a:effectLst/>
                <a:uLnTx/>
                <a:uFillTx/>
                <a:latin typeface="Arial Narrow" pitchFamily="34" charset="0"/>
                <a:cs typeface="Arial"/>
              </a:rPr>
              <a:t>the vehicle that drove the people to the Al </a:t>
            </a:r>
            <a:r>
              <a:rPr kumimoji="0" lang="en-US" sz="1800" b="1" i="0" u="none" strike="noStrike" kern="0" cap="none" spc="0" normalizeH="0" baseline="0" noProof="0" dirty="0" err="1">
                <a:ln>
                  <a:noFill/>
                </a:ln>
                <a:solidFill>
                  <a:srgbClr val="4BACC6">
                    <a:lumMod val="60000"/>
                    <a:lumOff val="40000"/>
                  </a:srgbClr>
                </a:solidFill>
                <a:effectLst/>
                <a:uLnTx/>
                <a:uFillTx/>
                <a:latin typeface="Arial Narrow" pitchFamily="34" charset="0"/>
                <a:cs typeface="Arial"/>
              </a:rPr>
              <a:t>Batha</a:t>
            </a:r>
            <a:r>
              <a:rPr kumimoji="0" lang="en-US" sz="1800" b="1" i="0" u="none" strike="noStrike" kern="0" cap="none" spc="0" normalizeH="0" baseline="0" noProof="0" dirty="0">
                <a:ln>
                  <a:noFill/>
                </a:ln>
                <a:solidFill>
                  <a:srgbClr val="4BACC6">
                    <a:lumMod val="60000"/>
                    <a:lumOff val="40000"/>
                  </a:srgbClr>
                </a:solidFill>
                <a:effectLst/>
                <a:uLnTx/>
                <a:uFillTx/>
                <a:latin typeface="Arial Narrow" pitchFamily="34" charset="0"/>
                <a:cs typeface="Arial"/>
              </a:rPr>
              <a:t> highway junction short before 1:17am, departed from a </a:t>
            </a:r>
            <a:r>
              <a:rPr kumimoji="0" lang="en-US" sz="1800" b="1" i="0" u="none" strike="noStrike" kern="0" cap="none" spc="0" normalizeH="0" baseline="0" noProof="0" dirty="0" smtClean="0">
                <a:ln>
                  <a:noFill/>
                </a:ln>
                <a:solidFill>
                  <a:srgbClr val="4BACC6">
                    <a:lumMod val="60000"/>
                    <a:lumOff val="40000"/>
                  </a:srgbClr>
                </a:solidFill>
                <a:effectLst/>
                <a:uLnTx/>
                <a:uFillTx/>
                <a:latin typeface="Arial Narrow" pitchFamily="34" charset="0"/>
                <a:cs typeface="Arial"/>
              </a:rPr>
              <a:t>terrorist facility</a:t>
            </a:r>
            <a:r>
              <a:rPr kumimoji="0" lang="en-US" sz="1800" b="1" i="0" u="none" strike="noStrike" kern="0" cap="none" spc="0" normalizeH="0" baseline="0" noProof="0" dirty="0">
                <a:ln>
                  <a:noFill/>
                </a:ln>
                <a:solidFill>
                  <a:srgbClr val="4BACC6">
                    <a:lumMod val="60000"/>
                    <a:lumOff val="40000"/>
                  </a:srgbClr>
                </a:solidFill>
                <a:effectLst/>
                <a:uLnTx/>
                <a:uFillTx/>
                <a:latin typeface="Arial Narrow" pitchFamily="34" charset="0"/>
                <a:cs typeface="Arial"/>
              </a:rPr>
              <a:t>.</a:t>
            </a:r>
          </a:p>
        </p:txBody>
      </p:sp>
      <p:cxnSp>
        <p:nvCxnSpPr>
          <p:cNvPr id="67" name="Straight Arrow Connector 66"/>
          <p:cNvCxnSpPr>
            <a:stCxn id="61" idx="2"/>
            <a:endCxn id="66" idx="0"/>
          </p:cNvCxnSpPr>
          <p:nvPr/>
        </p:nvCxnSpPr>
        <p:spPr bwMode="auto">
          <a:xfrm>
            <a:off x="7903099" y="4048465"/>
            <a:ext cx="7484" cy="443865"/>
          </a:xfrm>
          <a:prstGeom prst="straightConnector1">
            <a:avLst/>
          </a:prstGeom>
          <a:noFill/>
          <a:ln w="25400" cap="flat" cmpd="sng" algn="ctr">
            <a:solidFill>
              <a:srgbClr val="4BACC6">
                <a:lumMod val="75000"/>
              </a:srgbClr>
            </a:solidFill>
            <a:prstDash val="solid"/>
            <a:headEnd type="none" w="med" len="med"/>
            <a:tailEnd type="none" w="med" len="med"/>
          </a:ln>
          <a:effectLst>
            <a:outerShdw blurRad="40000" dist="20000" dir="5400000" rotWithShape="0">
              <a:srgbClr val="000000">
                <a:alpha val="38000"/>
              </a:srgbClr>
            </a:outerShdw>
          </a:effectLst>
        </p:spPr>
      </p:cxnSp>
      <p:sp>
        <p:nvSpPr>
          <p:cNvPr id="68" name="Oval 67"/>
          <p:cNvSpPr/>
          <p:nvPr/>
        </p:nvSpPr>
        <p:spPr>
          <a:xfrm>
            <a:off x="2247181" y="1851196"/>
            <a:ext cx="256032" cy="259675"/>
          </a:xfrm>
          <a:prstGeom prst="ellipse">
            <a:avLst/>
          </a:prstGeom>
          <a:solidFill>
            <a:srgbClr val="4F81BD"/>
          </a:solidFill>
          <a:ln w="25400" cap="flat" cmpd="sng" algn="ctr">
            <a:solidFill>
              <a:srgbClr val="4F81BD">
                <a:shade val="50000"/>
              </a:srgbClr>
            </a:solidFill>
            <a:prstDash val="solid"/>
          </a:ln>
          <a:effectLst/>
        </p:spPr>
        <p:txBody>
          <a:bodyPr wrap="none" rtlCol="0" anchor="ctr">
            <a:noAutofit/>
          </a:bodyPr>
          <a:lstStyle/>
          <a:p>
            <a:pPr algn="ctr" defTabSz="914400">
              <a:defRPr/>
            </a:pPr>
            <a:r>
              <a:rPr lang="en-US" sz="2000" kern="0" dirty="0" smtClean="0">
                <a:solidFill>
                  <a:srgbClr val="4BACC6">
                    <a:lumMod val="60000"/>
                    <a:lumOff val="40000"/>
                  </a:srgbClr>
                </a:solidFill>
                <a:cs typeface="Arial" charset="0"/>
              </a:rPr>
              <a:t>&amp;</a:t>
            </a:r>
            <a:endParaRPr lang="en-US" sz="2000" kern="0" dirty="0">
              <a:solidFill>
                <a:srgbClr val="4BACC6">
                  <a:lumMod val="60000"/>
                  <a:lumOff val="40000"/>
                </a:srgbClr>
              </a:solidFill>
              <a:cs typeface="Arial" charset="0"/>
            </a:endParaRPr>
          </a:p>
        </p:txBody>
      </p:sp>
      <p:sp>
        <p:nvSpPr>
          <p:cNvPr id="69" name="Oval 68"/>
          <p:cNvSpPr/>
          <p:nvPr/>
        </p:nvSpPr>
        <p:spPr>
          <a:xfrm>
            <a:off x="7057166" y="1849317"/>
            <a:ext cx="256032" cy="259675"/>
          </a:xfrm>
          <a:prstGeom prst="ellipse">
            <a:avLst/>
          </a:prstGeom>
          <a:solidFill>
            <a:srgbClr val="4F81BD"/>
          </a:solidFill>
          <a:ln w="25400" cap="flat" cmpd="sng" algn="ctr">
            <a:solidFill>
              <a:srgbClr val="4F81BD">
                <a:shade val="50000"/>
              </a:srgbClr>
            </a:solidFill>
            <a:prstDash val="solid"/>
          </a:ln>
          <a:effectLst/>
        </p:spPr>
        <p:txBody>
          <a:bodyPr wrap="none" rtlCol="0" anchor="ctr">
            <a:noAutofit/>
          </a:bodyPr>
          <a:lstStyle/>
          <a:p>
            <a:pPr algn="ctr" defTabSz="914400">
              <a:defRPr/>
            </a:pPr>
            <a:r>
              <a:rPr lang="en-US" sz="2000" kern="0" dirty="0" smtClean="0">
                <a:solidFill>
                  <a:srgbClr val="4BACC6">
                    <a:lumMod val="60000"/>
                    <a:lumOff val="40000"/>
                  </a:srgbClr>
                </a:solidFill>
                <a:cs typeface="Arial" charset="0"/>
              </a:rPr>
              <a:t>&amp;</a:t>
            </a:r>
            <a:endParaRPr lang="en-US" sz="2000" kern="0" dirty="0">
              <a:solidFill>
                <a:srgbClr val="4BACC6">
                  <a:lumMod val="60000"/>
                  <a:lumOff val="40000"/>
                </a:srgbClr>
              </a:solidFill>
              <a:cs typeface="Arial" charset="0"/>
            </a:endParaRPr>
          </a:p>
        </p:txBody>
      </p:sp>
      <p:sp>
        <p:nvSpPr>
          <p:cNvPr id="70" name="Oval 69"/>
          <p:cNvSpPr/>
          <p:nvPr/>
        </p:nvSpPr>
        <p:spPr>
          <a:xfrm>
            <a:off x="6035005" y="2786786"/>
            <a:ext cx="256032" cy="259675"/>
          </a:xfrm>
          <a:prstGeom prst="ellipse">
            <a:avLst/>
          </a:prstGeom>
          <a:solidFill>
            <a:srgbClr val="4F81BD"/>
          </a:solidFill>
          <a:ln w="25400" cap="flat" cmpd="sng" algn="ctr">
            <a:solidFill>
              <a:srgbClr val="4F81BD">
                <a:shade val="50000"/>
              </a:srgbClr>
            </a:solidFill>
            <a:prstDash val="solid"/>
          </a:ln>
          <a:effectLst/>
        </p:spPr>
        <p:txBody>
          <a:bodyPr wrap="none" rtlCol="0" anchor="ctr">
            <a:noAutofit/>
          </a:bodyPr>
          <a:lstStyle/>
          <a:p>
            <a:pPr algn="ctr" defTabSz="914400">
              <a:defRPr/>
            </a:pPr>
            <a:r>
              <a:rPr lang="en-US" sz="2000" kern="0" dirty="0" smtClean="0">
                <a:solidFill>
                  <a:srgbClr val="4BACC6">
                    <a:lumMod val="60000"/>
                    <a:lumOff val="40000"/>
                  </a:srgbClr>
                </a:solidFill>
                <a:cs typeface="Arial" charset="0"/>
              </a:rPr>
              <a:t>&amp;</a:t>
            </a:r>
            <a:endParaRPr lang="en-US" sz="2000" kern="0" dirty="0">
              <a:solidFill>
                <a:srgbClr val="4BACC6">
                  <a:lumMod val="60000"/>
                  <a:lumOff val="40000"/>
                </a:srgbClr>
              </a:solidFill>
              <a:cs typeface="Arial" charset="0"/>
            </a:endParaRPr>
          </a:p>
        </p:txBody>
      </p:sp>
      <p:sp>
        <p:nvSpPr>
          <p:cNvPr id="71" name="Rounded Rectangular Callout 70"/>
          <p:cNvSpPr/>
          <p:nvPr/>
        </p:nvSpPr>
        <p:spPr>
          <a:xfrm>
            <a:off x="590230" y="179034"/>
            <a:ext cx="2623167" cy="919401"/>
          </a:xfrm>
          <a:prstGeom prst="wedgeRoundRectCallout">
            <a:avLst>
              <a:gd name="adj1" fmla="val 55756"/>
              <a:gd name="adj2" fmla="val -27167"/>
              <a:gd name="adj3" fmla="val 16667"/>
            </a:avLst>
          </a:prstGeom>
          <a:solidFill>
            <a:sysClr val="window" lastClr="FFFFFF"/>
          </a:solidFill>
          <a:ln w="12700" cap="flat" cmpd="sng" algn="ctr">
            <a:solidFill>
              <a:srgbClr val="4F81BD"/>
            </a:solidFill>
            <a:prstDash val="solid"/>
          </a:ln>
          <a:effectLst/>
        </p:spPr>
        <p:txBody>
          <a:bodyPr wrap="square" lIns="0" tIns="0" rIns="0" bIns="0" rtlCol="0" anchor="ctr">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2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a:rPr>
              <a:t>Assuming that this hypothesis is true, what other things should be </a:t>
            </a:r>
            <a:r>
              <a:rPr kumimoji="0" lang="en-US" sz="18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Arial"/>
              </a:rPr>
              <a:t>observable?</a:t>
            </a:r>
            <a:endParaRPr kumimoji="0" lang="en-US" sz="18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Arial"/>
            </a:endParaRPr>
          </a:p>
        </p:txBody>
      </p:sp>
      <p:pic>
        <p:nvPicPr>
          <p:cNvPr id="37" name="Picture 36"/>
          <p:cNvPicPr>
            <a:picLocks noChangeAspect="1"/>
          </p:cNvPicPr>
          <p:nvPr/>
        </p:nvPicPr>
        <p:blipFill>
          <a:blip r:embed="rId4"/>
          <a:stretch>
            <a:fillRect/>
          </a:stretch>
        </p:blipFill>
        <p:spPr>
          <a:xfrm>
            <a:off x="8547502" y="82773"/>
            <a:ext cx="3553743" cy="1737270"/>
          </a:xfrm>
          <a:prstGeom prst="rect">
            <a:avLst/>
          </a:prstGeom>
        </p:spPr>
      </p:pic>
      <p:pic>
        <p:nvPicPr>
          <p:cNvPr id="2" name="Picture 1"/>
          <p:cNvPicPr>
            <a:picLocks noChangeAspect="1"/>
          </p:cNvPicPr>
          <p:nvPr/>
        </p:nvPicPr>
        <p:blipFill>
          <a:blip r:embed="rId5"/>
          <a:stretch>
            <a:fillRect/>
          </a:stretch>
        </p:blipFill>
        <p:spPr>
          <a:xfrm>
            <a:off x="9496497" y="1733051"/>
            <a:ext cx="1930360" cy="743580"/>
          </a:xfrm>
          <a:prstGeom prst="rect">
            <a:avLst/>
          </a:prstGeom>
        </p:spPr>
      </p:pic>
    </p:spTree>
    <p:extLst>
      <p:ext uri="{BB962C8B-B14F-4D97-AF65-F5344CB8AC3E}">
        <p14:creationId xmlns:p14="http://schemas.microsoft.com/office/powerpoint/2010/main" val="113830629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500" fill="hold"/>
                                        <p:tgtEl>
                                          <p:spTgt spid="71"/>
                                        </p:tgtEl>
                                        <p:attrNameLst>
                                          <p:attrName>ppt_w</p:attrName>
                                        </p:attrNameLst>
                                      </p:cBhvr>
                                      <p:tavLst>
                                        <p:tav tm="0">
                                          <p:val>
                                            <p:fltVal val="0"/>
                                          </p:val>
                                        </p:tav>
                                        <p:tav tm="100000">
                                          <p:val>
                                            <p:strVal val="#ppt_w"/>
                                          </p:val>
                                        </p:tav>
                                      </p:tavLst>
                                    </p:anim>
                                    <p:anim calcmode="lin" valueType="num">
                                      <p:cBhvr>
                                        <p:cTn id="8" dur="500" fill="hold"/>
                                        <p:tgtEl>
                                          <p:spTgt spid="71"/>
                                        </p:tgtEl>
                                        <p:attrNameLst>
                                          <p:attrName>ppt_h</p:attrName>
                                        </p:attrNameLst>
                                      </p:cBhvr>
                                      <p:tavLst>
                                        <p:tav tm="0">
                                          <p:val>
                                            <p:fltVal val="0"/>
                                          </p:val>
                                        </p:tav>
                                        <p:tav tm="100000">
                                          <p:val>
                                            <p:strVal val="#ppt_h"/>
                                          </p:val>
                                        </p:tav>
                                      </p:tavLst>
                                    </p:anim>
                                    <p:animEffect transition="in" filter="fade">
                                      <p:cBhvr>
                                        <p:cTn id="9" dur="500"/>
                                        <p:tgtEl>
                                          <p:spTgt spid="71"/>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500" fill="hold"/>
                                        <p:tgtEl>
                                          <p:spTgt spid="41"/>
                                        </p:tgtEl>
                                        <p:attrNameLst>
                                          <p:attrName>ppt_w</p:attrName>
                                        </p:attrNameLst>
                                      </p:cBhvr>
                                      <p:tavLst>
                                        <p:tav tm="0">
                                          <p:val>
                                            <p:fltVal val="0"/>
                                          </p:val>
                                        </p:tav>
                                        <p:tav tm="100000">
                                          <p:val>
                                            <p:strVal val="#ppt_w"/>
                                          </p:val>
                                        </p:tav>
                                      </p:tavLst>
                                    </p:anim>
                                    <p:anim calcmode="lin" valueType="num">
                                      <p:cBhvr>
                                        <p:cTn id="13" dur="500" fill="hold"/>
                                        <p:tgtEl>
                                          <p:spTgt spid="41"/>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p:cTn id="18" dur="500" fill="hold"/>
                                        <p:tgtEl>
                                          <p:spTgt spid="43"/>
                                        </p:tgtEl>
                                        <p:attrNameLst>
                                          <p:attrName>ppt_w</p:attrName>
                                        </p:attrNameLst>
                                      </p:cBhvr>
                                      <p:tavLst>
                                        <p:tav tm="0">
                                          <p:val>
                                            <p:fltVal val="0"/>
                                          </p:val>
                                        </p:tav>
                                        <p:tav tm="100000">
                                          <p:val>
                                            <p:strVal val="#ppt_w"/>
                                          </p:val>
                                        </p:tav>
                                      </p:tavLst>
                                    </p:anim>
                                    <p:anim calcmode="lin" valueType="num">
                                      <p:cBhvr>
                                        <p:cTn id="19" dur="500" fill="hold"/>
                                        <p:tgtEl>
                                          <p:spTgt spid="43"/>
                                        </p:tgtEl>
                                        <p:attrNameLst>
                                          <p:attrName>ppt_h</p:attrName>
                                        </p:attrNameLst>
                                      </p:cBhvr>
                                      <p:tavLst>
                                        <p:tav tm="0">
                                          <p:val>
                                            <p:fltVal val="0"/>
                                          </p:val>
                                        </p:tav>
                                        <p:tav tm="100000">
                                          <p:val>
                                            <p:strVal val="#ppt_h"/>
                                          </p:val>
                                        </p:tav>
                                      </p:tavLst>
                                    </p:anim>
                                    <p:animEffect transition="in" filter="fade">
                                      <p:cBhvr>
                                        <p:cTn id="20" dur="500"/>
                                        <p:tgtEl>
                                          <p:spTgt spid="4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par>
                                <p:cTn id="26" presetID="53" presetClass="entr" presetSubtype="16" fill="hold" nodeType="with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p:cTn id="28" dur="500" fill="hold"/>
                                        <p:tgtEl>
                                          <p:spTgt spid="46"/>
                                        </p:tgtEl>
                                        <p:attrNameLst>
                                          <p:attrName>ppt_w</p:attrName>
                                        </p:attrNameLst>
                                      </p:cBhvr>
                                      <p:tavLst>
                                        <p:tav tm="0">
                                          <p:val>
                                            <p:fltVal val="0"/>
                                          </p:val>
                                        </p:tav>
                                        <p:tav tm="100000">
                                          <p:val>
                                            <p:strVal val="#ppt_w"/>
                                          </p:val>
                                        </p:tav>
                                      </p:tavLst>
                                    </p:anim>
                                    <p:anim calcmode="lin" valueType="num">
                                      <p:cBhvr>
                                        <p:cTn id="29" dur="500" fill="hold"/>
                                        <p:tgtEl>
                                          <p:spTgt spid="46"/>
                                        </p:tgtEl>
                                        <p:attrNameLst>
                                          <p:attrName>ppt_h</p:attrName>
                                        </p:attrNameLst>
                                      </p:cBhvr>
                                      <p:tavLst>
                                        <p:tav tm="0">
                                          <p:val>
                                            <p:fltVal val="0"/>
                                          </p:val>
                                        </p:tav>
                                        <p:tav tm="100000">
                                          <p:val>
                                            <p:strVal val="#ppt_h"/>
                                          </p:val>
                                        </p:tav>
                                      </p:tavLst>
                                    </p:anim>
                                    <p:animEffect transition="in" filter="fade">
                                      <p:cBhvr>
                                        <p:cTn id="30" dur="500"/>
                                        <p:tgtEl>
                                          <p:spTgt spid="46"/>
                                        </p:tgtEl>
                                      </p:cBhvr>
                                    </p:animEffect>
                                  </p:childTnLst>
                                </p:cTn>
                              </p:par>
                              <p:par>
                                <p:cTn id="31" presetID="53" presetClass="entr" presetSubtype="16"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p:cTn id="38" dur="500" fill="hold"/>
                                        <p:tgtEl>
                                          <p:spTgt spid="40"/>
                                        </p:tgtEl>
                                        <p:attrNameLst>
                                          <p:attrName>ppt_w</p:attrName>
                                        </p:attrNameLst>
                                      </p:cBhvr>
                                      <p:tavLst>
                                        <p:tav tm="0">
                                          <p:val>
                                            <p:fltVal val="0"/>
                                          </p:val>
                                        </p:tav>
                                        <p:tav tm="100000">
                                          <p:val>
                                            <p:strVal val="#ppt_w"/>
                                          </p:val>
                                        </p:tav>
                                      </p:tavLst>
                                    </p:anim>
                                    <p:anim calcmode="lin" valueType="num">
                                      <p:cBhvr>
                                        <p:cTn id="39" dur="500" fill="hold"/>
                                        <p:tgtEl>
                                          <p:spTgt spid="40"/>
                                        </p:tgtEl>
                                        <p:attrNameLst>
                                          <p:attrName>ppt_h</p:attrName>
                                        </p:attrNameLst>
                                      </p:cBhvr>
                                      <p:tavLst>
                                        <p:tav tm="0">
                                          <p:val>
                                            <p:fltVal val="0"/>
                                          </p:val>
                                        </p:tav>
                                        <p:tav tm="100000">
                                          <p:val>
                                            <p:strVal val="#ppt_h"/>
                                          </p:val>
                                        </p:tav>
                                      </p:tavLst>
                                    </p:anim>
                                    <p:animEffect transition="in" filter="fade">
                                      <p:cBhvr>
                                        <p:cTn id="40" dur="5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anim calcmode="lin" valueType="num">
                                      <p:cBhvr>
                                        <p:cTn id="45" dur="500" fill="hold"/>
                                        <p:tgtEl>
                                          <p:spTgt spid="48"/>
                                        </p:tgtEl>
                                        <p:attrNameLst>
                                          <p:attrName>ppt_w</p:attrName>
                                        </p:attrNameLst>
                                      </p:cBhvr>
                                      <p:tavLst>
                                        <p:tav tm="0">
                                          <p:val>
                                            <p:fltVal val="0"/>
                                          </p:val>
                                        </p:tav>
                                        <p:tav tm="100000">
                                          <p:val>
                                            <p:strVal val="#ppt_w"/>
                                          </p:val>
                                        </p:tav>
                                      </p:tavLst>
                                    </p:anim>
                                    <p:anim calcmode="lin" valueType="num">
                                      <p:cBhvr>
                                        <p:cTn id="46" dur="500" fill="hold"/>
                                        <p:tgtEl>
                                          <p:spTgt spid="48"/>
                                        </p:tgtEl>
                                        <p:attrNameLst>
                                          <p:attrName>ppt_h</p:attrName>
                                        </p:attrNameLst>
                                      </p:cBhvr>
                                      <p:tavLst>
                                        <p:tav tm="0">
                                          <p:val>
                                            <p:fltVal val="0"/>
                                          </p:val>
                                        </p:tav>
                                        <p:tav tm="100000">
                                          <p:val>
                                            <p:strVal val="#ppt_h"/>
                                          </p:val>
                                        </p:tav>
                                      </p:tavLst>
                                    </p:anim>
                                    <p:animEffect transition="in" filter="fade">
                                      <p:cBhvr>
                                        <p:cTn id="47" dur="500"/>
                                        <p:tgtEl>
                                          <p:spTgt spid="4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childTnLst>
                                </p:cTn>
                              </p:par>
                              <p:par>
                                <p:cTn id="53" presetID="53" presetClass="entr" presetSubtype="16"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p:cTn id="55" dur="500" fill="hold"/>
                                        <p:tgtEl>
                                          <p:spTgt spid="50"/>
                                        </p:tgtEl>
                                        <p:attrNameLst>
                                          <p:attrName>ppt_w</p:attrName>
                                        </p:attrNameLst>
                                      </p:cBhvr>
                                      <p:tavLst>
                                        <p:tav tm="0">
                                          <p:val>
                                            <p:fltVal val="0"/>
                                          </p:val>
                                        </p:tav>
                                        <p:tav tm="100000">
                                          <p:val>
                                            <p:strVal val="#ppt_w"/>
                                          </p:val>
                                        </p:tav>
                                      </p:tavLst>
                                    </p:anim>
                                    <p:anim calcmode="lin" valueType="num">
                                      <p:cBhvr>
                                        <p:cTn id="56" dur="500" fill="hold"/>
                                        <p:tgtEl>
                                          <p:spTgt spid="50"/>
                                        </p:tgtEl>
                                        <p:attrNameLst>
                                          <p:attrName>ppt_h</p:attrName>
                                        </p:attrNameLst>
                                      </p:cBhvr>
                                      <p:tavLst>
                                        <p:tav tm="0">
                                          <p:val>
                                            <p:fltVal val="0"/>
                                          </p:val>
                                        </p:tav>
                                        <p:tav tm="100000">
                                          <p:val>
                                            <p:strVal val="#ppt_h"/>
                                          </p:val>
                                        </p:tav>
                                      </p:tavLst>
                                    </p:anim>
                                    <p:animEffect transition="in" filter="fade">
                                      <p:cBhvr>
                                        <p:cTn id="57" dur="500"/>
                                        <p:tgtEl>
                                          <p:spTgt spid="50"/>
                                        </p:tgtEl>
                                      </p:cBhvr>
                                    </p:animEffect>
                                  </p:childTnLst>
                                </p:cTn>
                              </p:par>
                              <p:par>
                                <p:cTn id="58" presetID="53" presetClass="entr" presetSubtype="16" fill="hold" nodeType="with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p:cTn id="60" dur="500" fill="hold"/>
                                        <p:tgtEl>
                                          <p:spTgt spid="51"/>
                                        </p:tgtEl>
                                        <p:attrNameLst>
                                          <p:attrName>ppt_w</p:attrName>
                                        </p:attrNameLst>
                                      </p:cBhvr>
                                      <p:tavLst>
                                        <p:tav tm="0">
                                          <p:val>
                                            <p:fltVal val="0"/>
                                          </p:val>
                                        </p:tav>
                                        <p:tav tm="100000">
                                          <p:val>
                                            <p:strVal val="#ppt_w"/>
                                          </p:val>
                                        </p:tav>
                                      </p:tavLst>
                                    </p:anim>
                                    <p:anim calcmode="lin" valueType="num">
                                      <p:cBhvr>
                                        <p:cTn id="61" dur="500" fill="hold"/>
                                        <p:tgtEl>
                                          <p:spTgt spid="51"/>
                                        </p:tgtEl>
                                        <p:attrNameLst>
                                          <p:attrName>ppt_h</p:attrName>
                                        </p:attrNameLst>
                                      </p:cBhvr>
                                      <p:tavLst>
                                        <p:tav tm="0">
                                          <p:val>
                                            <p:fltVal val="0"/>
                                          </p:val>
                                        </p:tav>
                                        <p:tav tm="100000">
                                          <p:val>
                                            <p:strVal val="#ppt_h"/>
                                          </p:val>
                                        </p:tav>
                                      </p:tavLst>
                                    </p:anim>
                                    <p:animEffect transition="in" filter="fade">
                                      <p:cBhvr>
                                        <p:cTn id="62" dur="500"/>
                                        <p:tgtEl>
                                          <p:spTgt spid="51"/>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8"/>
                                        </p:tgtEl>
                                        <p:attrNameLst>
                                          <p:attrName>style.visibility</p:attrName>
                                        </p:attrNameLst>
                                      </p:cBhvr>
                                      <p:to>
                                        <p:strVal val="visible"/>
                                      </p:to>
                                    </p:set>
                                    <p:anim calcmode="lin" valueType="num">
                                      <p:cBhvr>
                                        <p:cTn id="65" dur="500" fill="hold"/>
                                        <p:tgtEl>
                                          <p:spTgt spid="68"/>
                                        </p:tgtEl>
                                        <p:attrNameLst>
                                          <p:attrName>ppt_w</p:attrName>
                                        </p:attrNameLst>
                                      </p:cBhvr>
                                      <p:tavLst>
                                        <p:tav tm="0">
                                          <p:val>
                                            <p:fltVal val="0"/>
                                          </p:val>
                                        </p:tav>
                                        <p:tav tm="100000">
                                          <p:val>
                                            <p:strVal val="#ppt_w"/>
                                          </p:val>
                                        </p:tav>
                                      </p:tavLst>
                                    </p:anim>
                                    <p:anim calcmode="lin" valueType="num">
                                      <p:cBhvr>
                                        <p:cTn id="66" dur="500" fill="hold"/>
                                        <p:tgtEl>
                                          <p:spTgt spid="68"/>
                                        </p:tgtEl>
                                        <p:attrNameLst>
                                          <p:attrName>ppt_h</p:attrName>
                                        </p:attrNameLst>
                                      </p:cBhvr>
                                      <p:tavLst>
                                        <p:tav tm="0">
                                          <p:val>
                                            <p:fltVal val="0"/>
                                          </p:val>
                                        </p:tav>
                                        <p:tav tm="100000">
                                          <p:val>
                                            <p:strVal val="#ppt_h"/>
                                          </p:val>
                                        </p:tav>
                                      </p:tavLst>
                                    </p:anim>
                                    <p:animEffect transition="in" filter="fade">
                                      <p:cBhvr>
                                        <p:cTn id="67" dur="500"/>
                                        <p:tgtEl>
                                          <p:spTgt spid="68"/>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52"/>
                                        </p:tgtEl>
                                        <p:attrNameLst>
                                          <p:attrName>style.visibility</p:attrName>
                                        </p:attrNameLst>
                                      </p:cBhvr>
                                      <p:to>
                                        <p:strVal val="visible"/>
                                      </p:to>
                                    </p:set>
                                    <p:anim calcmode="lin" valueType="num">
                                      <p:cBhvr>
                                        <p:cTn id="72" dur="500" fill="hold"/>
                                        <p:tgtEl>
                                          <p:spTgt spid="52"/>
                                        </p:tgtEl>
                                        <p:attrNameLst>
                                          <p:attrName>ppt_w</p:attrName>
                                        </p:attrNameLst>
                                      </p:cBhvr>
                                      <p:tavLst>
                                        <p:tav tm="0">
                                          <p:val>
                                            <p:fltVal val="0"/>
                                          </p:val>
                                        </p:tav>
                                        <p:tav tm="100000">
                                          <p:val>
                                            <p:strVal val="#ppt_w"/>
                                          </p:val>
                                        </p:tav>
                                      </p:tavLst>
                                    </p:anim>
                                    <p:anim calcmode="lin" valueType="num">
                                      <p:cBhvr>
                                        <p:cTn id="73" dur="500" fill="hold"/>
                                        <p:tgtEl>
                                          <p:spTgt spid="52"/>
                                        </p:tgtEl>
                                        <p:attrNameLst>
                                          <p:attrName>ppt_h</p:attrName>
                                        </p:attrNameLst>
                                      </p:cBhvr>
                                      <p:tavLst>
                                        <p:tav tm="0">
                                          <p:val>
                                            <p:fltVal val="0"/>
                                          </p:val>
                                        </p:tav>
                                        <p:tav tm="100000">
                                          <p:val>
                                            <p:strVal val="#ppt_h"/>
                                          </p:val>
                                        </p:tav>
                                      </p:tavLst>
                                    </p:anim>
                                    <p:animEffect transition="in" filter="fade">
                                      <p:cBhvr>
                                        <p:cTn id="74" dur="500"/>
                                        <p:tgtEl>
                                          <p:spTgt spid="52"/>
                                        </p:tgtEl>
                                      </p:cBhvr>
                                    </p:animEffect>
                                  </p:childTnLst>
                                </p:cTn>
                              </p:par>
                              <p:par>
                                <p:cTn id="75" presetID="53" presetClass="entr" presetSubtype="16" fill="hold" nodeType="with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53"/>
                                        </p:tgtEl>
                                        <p:attrNameLst>
                                          <p:attrName>style.visibility</p:attrName>
                                        </p:attrNameLst>
                                      </p:cBhvr>
                                      <p:to>
                                        <p:strVal val="visible"/>
                                      </p:to>
                                    </p:set>
                                    <p:anim calcmode="lin" valueType="num">
                                      <p:cBhvr>
                                        <p:cTn id="84" dur="500" fill="hold"/>
                                        <p:tgtEl>
                                          <p:spTgt spid="53"/>
                                        </p:tgtEl>
                                        <p:attrNameLst>
                                          <p:attrName>ppt_w</p:attrName>
                                        </p:attrNameLst>
                                      </p:cBhvr>
                                      <p:tavLst>
                                        <p:tav tm="0">
                                          <p:val>
                                            <p:fltVal val="0"/>
                                          </p:val>
                                        </p:tav>
                                        <p:tav tm="100000">
                                          <p:val>
                                            <p:strVal val="#ppt_w"/>
                                          </p:val>
                                        </p:tav>
                                      </p:tavLst>
                                    </p:anim>
                                    <p:anim calcmode="lin" valueType="num">
                                      <p:cBhvr>
                                        <p:cTn id="85" dur="500" fill="hold"/>
                                        <p:tgtEl>
                                          <p:spTgt spid="53"/>
                                        </p:tgtEl>
                                        <p:attrNameLst>
                                          <p:attrName>ppt_h</p:attrName>
                                        </p:attrNameLst>
                                      </p:cBhvr>
                                      <p:tavLst>
                                        <p:tav tm="0">
                                          <p:val>
                                            <p:fltVal val="0"/>
                                          </p:val>
                                        </p:tav>
                                        <p:tav tm="100000">
                                          <p:val>
                                            <p:strVal val="#ppt_h"/>
                                          </p:val>
                                        </p:tav>
                                      </p:tavLst>
                                    </p:anim>
                                    <p:animEffect transition="in" filter="fade">
                                      <p:cBhvr>
                                        <p:cTn id="86" dur="500"/>
                                        <p:tgtEl>
                                          <p:spTgt spid="53"/>
                                        </p:tgtEl>
                                      </p:cBhvr>
                                    </p:animEffect>
                                  </p:childTnLst>
                                </p:cTn>
                              </p:par>
                              <p:par>
                                <p:cTn id="87" presetID="53" presetClass="entr" presetSubtype="16" fill="hold"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500" fill="hold"/>
                                        <p:tgtEl>
                                          <p:spTgt spid="55"/>
                                        </p:tgtEl>
                                        <p:attrNameLst>
                                          <p:attrName>ppt_w</p:attrName>
                                        </p:attrNameLst>
                                      </p:cBhvr>
                                      <p:tavLst>
                                        <p:tav tm="0">
                                          <p:val>
                                            <p:fltVal val="0"/>
                                          </p:val>
                                        </p:tav>
                                        <p:tav tm="100000">
                                          <p:val>
                                            <p:strVal val="#ppt_w"/>
                                          </p:val>
                                        </p:tav>
                                      </p:tavLst>
                                    </p:anim>
                                    <p:anim calcmode="lin" valueType="num">
                                      <p:cBhvr>
                                        <p:cTn id="90" dur="500" fill="hold"/>
                                        <p:tgtEl>
                                          <p:spTgt spid="55"/>
                                        </p:tgtEl>
                                        <p:attrNameLst>
                                          <p:attrName>ppt_h</p:attrName>
                                        </p:attrNameLst>
                                      </p:cBhvr>
                                      <p:tavLst>
                                        <p:tav tm="0">
                                          <p:val>
                                            <p:fltVal val="0"/>
                                          </p:val>
                                        </p:tav>
                                        <p:tav tm="100000">
                                          <p:val>
                                            <p:strVal val="#ppt_h"/>
                                          </p:val>
                                        </p:tav>
                                      </p:tavLst>
                                    </p:anim>
                                    <p:animEffect transition="in" filter="fade">
                                      <p:cBhvr>
                                        <p:cTn id="91" dur="500"/>
                                        <p:tgtEl>
                                          <p:spTgt spid="55"/>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56"/>
                                        </p:tgtEl>
                                        <p:attrNameLst>
                                          <p:attrName>style.visibility</p:attrName>
                                        </p:attrNameLst>
                                      </p:cBhvr>
                                      <p:to>
                                        <p:strVal val="visible"/>
                                      </p:to>
                                    </p:set>
                                    <p:anim calcmode="lin" valueType="num">
                                      <p:cBhvr>
                                        <p:cTn id="96" dur="500" fill="hold"/>
                                        <p:tgtEl>
                                          <p:spTgt spid="56"/>
                                        </p:tgtEl>
                                        <p:attrNameLst>
                                          <p:attrName>ppt_w</p:attrName>
                                        </p:attrNameLst>
                                      </p:cBhvr>
                                      <p:tavLst>
                                        <p:tav tm="0">
                                          <p:val>
                                            <p:fltVal val="0"/>
                                          </p:val>
                                        </p:tav>
                                        <p:tav tm="100000">
                                          <p:val>
                                            <p:strVal val="#ppt_w"/>
                                          </p:val>
                                        </p:tav>
                                      </p:tavLst>
                                    </p:anim>
                                    <p:anim calcmode="lin" valueType="num">
                                      <p:cBhvr>
                                        <p:cTn id="97" dur="500" fill="hold"/>
                                        <p:tgtEl>
                                          <p:spTgt spid="56"/>
                                        </p:tgtEl>
                                        <p:attrNameLst>
                                          <p:attrName>ppt_h</p:attrName>
                                        </p:attrNameLst>
                                      </p:cBhvr>
                                      <p:tavLst>
                                        <p:tav tm="0">
                                          <p:val>
                                            <p:fltVal val="0"/>
                                          </p:val>
                                        </p:tav>
                                        <p:tav tm="100000">
                                          <p:val>
                                            <p:strVal val="#ppt_h"/>
                                          </p:val>
                                        </p:tav>
                                      </p:tavLst>
                                    </p:anim>
                                    <p:animEffect transition="in" filter="fade">
                                      <p:cBhvr>
                                        <p:cTn id="98" dur="500"/>
                                        <p:tgtEl>
                                          <p:spTgt spid="56"/>
                                        </p:tgtEl>
                                      </p:cBhvr>
                                    </p:animEffect>
                                  </p:childTnLst>
                                </p:cTn>
                              </p:par>
                              <p:par>
                                <p:cTn id="99" presetID="53" presetClass="entr" presetSubtype="16" fill="hold" nodeType="withEffect">
                                  <p:stCondLst>
                                    <p:cond delay="0"/>
                                  </p:stCondLst>
                                  <p:childTnLst>
                                    <p:set>
                                      <p:cBhvr>
                                        <p:cTn id="100" dur="1" fill="hold">
                                          <p:stCondLst>
                                            <p:cond delay="0"/>
                                          </p:stCondLst>
                                        </p:cTn>
                                        <p:tgtEl>
                                          <p:spTgt spid="57"/>
                                        </p:tgtEl>
                                        <p:attrNameLst>
                                          <p:attrName>style.visibility</p:attrName>
                                        </p:attrNameLst>
                                      </p:cBhvr>
                                      <p:to>
                                        <p:strVal val="visible"/>
                                      </p:to>
                                    </p:set>
                                    <p:anim calcmode="lin" valueType="num">
                                      <p:cBhvr>
                                        <p:cTn id="101" dur="500" fill="hold"/>
                                        <p:tgtEl>
                                          <p:spTgt spid="57"/>
                                        </p:tgtEl>
                                        <p:attrNameLst>
                                          <p:attrName>ppt_w</p:attrName>
                                        </p:attrNameLst>
                                      </p:cBhvr>
                                      <p:tavLst>
                                        <p:tav tm="0">
                                          <p:val>
                                            <p:fltVal val="0"/>
                                          </p:val>
                                        </p:tav>
                                        <p:tav tm="100000">
                                          <p:val>
                                            <p:strVal val="#ppt_w"/>
                                          </p:val>
                                        </p:tav>
                                      </p:tavLst>
                                    </p:anim>
                                    <p:anim calcmode="lin" valueType="num">
                                      <p:cBhvr>
                                        <p:cTn id="102" dur="500" fill="hold"/>
                                        <p:tgtEl>
                                          <p:spTgt spid="57"/>
                                        </p:tgtEl>
                                        <p:attrNameLst>
                                          <p:attrName>ppt_h</p:attrName>
                                        </p:attrNameLst>
                                      </p:cBhvr>
                                      <p:tavLst>
                                        <p:tav tm="0">
                                          <p:val>
                                            <p:fltVal val="0"/>
                                          </p:val>
                                        </p:tav>
                                        <p:tav tm="100000">
                                          <p:val>
                                            <p:strVal val="#ppt_h"/>
                                          </p:val>
                                        </p:tav>
                                      </p:tavLst>
                                    </p:anim>
                                    <p:animEffect transition="in" filter="fade">
                                      <p:cBhvr>
                                        <p:cTn id="103" dur="500"/>
                                        <p:tgtEl>
                                          <p:spTgt spid="57"/>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par>
                                <p:cTn id="109" presetID="53" presetClass="entr" presetSubtype="16" fill="hold" nodeType="withEffect">
                                  <p:stCondLst>
                                    <p:cond delay="0"/>
                                  </p:stCondLst>
                                  <p:childTnLst>
                                    <p:set>
                                      <p:cBhvr>
                                        <p:cTn id="110" dur="1" fill="hold">
                                          <p:stCondLst>
                                            <p:cond delay="0"/>
                                          </p:stCondLst>
                                        </p:cTn>
                                        <p:tgtEl>
                                          <p:spTgt spid="59"/>
                                        </p:tgtEl>
                                        <p:attrNameLst>
                                          <p:attrName>style.visibility</p:attrName>
                                        </p:attrNameLst>
                                      </p:cBhvr>
                                      <p:to>
                                        <p:strVal val="visible"/>
                                      </p:to>
                                    </p:set>
                                    <p:anim calcmode="lin" valueType="num">
                                      <p:cBhvr>
                                        <p:cTn id="111" dur="500" fill="hold"/>
                                        <p:tgtEl>
                                          <p:spTgt spid="59"/>
                                        </p:tgtEl>
                                        <p:attrNameLst>
                                          <p:attrName>ppt_w</p:attrName>
                                        </p:attrNameLst>
                                      </p:cBhvr>
                                      <p:tavLst>
                                        <p:tav tm="0">
                                          <p:val>
                                            <p:fltVal val="0"/>
                                          </p:val>
                                        </p:tav>
                                        <p:tav tm="100000">
                                          <p:val>
                                            <p:strVal val="#ppt_w"/>
                                          </p:val>
                                        </p:tav>
                                      </p:tavLst>
                                    </p:anim>
                                    <p:anim calcmode="lin" valueType="num">
                                      <p:cBhvr>
                                        <p:cTn id="112" dur="500" fill="hold"/>
                                        <p:tgtEl>
                                          <p:spTgt spid="59"/>
                                        </p:tgtEl>
                                        <p:attrNameLst>
                                          <p:attrName>ppt_h</p:attrName>
                                        </p:attrNameLst>
                                      </p:cBhvr>
                                      <p:tavLst>
                                        <p:tav tm="0">
                                          <p:val>
                                            <p:fltVal val="0"/>
                                          </p:val>
                                        </p:tav>
                                        <p:tav tm="100000">
                                          <p:val>
                                            <p:strVal val="#ppt_h"/>
                                          </p:val>
                                        </p:tav>
                                      </p:tavLst>
                                    </p:anim>
                                    <p:animEffect transition="in" filter="fade">
                                      <p:cBhvr>
                                        <p:cTn id="113" dur="500"/>
                                        <p:tgtEl>
                                          <p:spTgt spid="59"/>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p:cTn id="116" dur="500" fill="hold"/>
                                        <p:tgtEl>
                                          <p:spTgt spid="69"/>
                                        </p:tgtEl>
                                        <p:attrNameLst>
                                          <p:attrName>ppt_w</p:attrName>
                                        </p:attrNameLst>
                                      </p:cBhvr>
                                      <p:tavLst>
                                        <p:tav tm="0">
                                          <p:val>
                                            <p:fltVal val="0"/>
                                          </p:val>
                                        </p:tav>
                                        <p:tav tm="100000">
                                          <p:val>
                                            <p:strVal val="#ppt_w"/>
                                          </p:val>
                                        </p:tav>
                                      </p:tavLst>
                                    </p:anim>
                                    <p:anim calcmode="lin" valueType="num">
                                      <p:cBhvr>
                                        <p:cTn id="117" dur="500" fill="hold"/>
                                        <p:tgtEl>
                                          <p:spTgt spid="69"/>
                                        </p:tgtEl>
                                        <p:attrNameLst>
                                          <p:attrName>ppt_h</p:attrName>
                                        </p:attrNameLst>
                                      </p:cBhvr>
                                      <p:tavLst>
                                        <p:tav tm="0">
                                          <p:val>
                                            <p:fltVal val="0"/>
                                          </p:val>
                                        </p:tav>
                                        <p:tav tm="100000">
                                          <p:val>
                                            <p:strVal val="#ppt_h"/>
                                          </p:val>
                                        </p:tav>
                                      </p:tavLst>
                                    </p:anim>
                                    <p:animEffect transition="in" filter="fade">
                                      <p:cBhvr>
                                        <p:cTn id="118" dur="500"/>
                                        <p:tgtEl>
                                          <p:spTgt spid="69"/>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39"/>
                                        </p:tgtEl>
                                        <p:attrNameLst>
                                          <p:attrName>style.visibility</p:attrName>
                                        </p:attrNameLst>
                                      </p:cBhvr>
                                      <p:to>
                                        <p:strVal val="visible"/>
                                      </p:to>
                                    </p:set>
                                    <p:anim calcmode="lin" valueType="num">
                                      <p:cBhvr>
                                        <p:cTn id="121" dur="500" fill="hold"/>
                                        <p:tgtEl>
                                          <p:spTgt spid="39"/>
                                        </p:tgtEl>
                                        <p:attrNameLst>
                                          <p:attrName>ppt_w</p:attrName>
                                        </p:attrNameLst>
                                      </p:cBhvr>
                                      <p:tavLst>
                                        <p:tav tm="0">
                                          <p:val>
                                            <p:fltVal val="0"/>
                                          </p:val>
                                        </p:tav>
                                        <p:tav tm="100000">
                                          <p:val>
                                            <p:strVal val="#ppt_w"/>
                                          </p:val>
                                        </p:tav>
                                      </p:tavLst>
                                    </p:anim>
                                    <p:anim calcmode="lin" valueType="num">
                                      <p:cBhvr>
                                        <p:cTn id="122" dur="500" fill="hold"/>
                                        <p:tgtEl>
                                          <p:spTgt spid="39"/>
                                        </p:tgtEl>
                                        <p:attrNameLst>
                                          <p:attrName>ppt_h</p:attrName>
                                        </p:attrNameLst>
                                      </p:cBhvr>
                                      <p:tavLst>
                                        <p:tav tm="0">
                                          <p:val>
                                            <p:fltVal val="0"/>
                                          </p:val>
                                        </p:tav>
                                        <p:tav tm="100000">
                                          <p:val>
                                            <p:strVal val="#ppt_h"/>
                                          </p:val>
                                        </p:tav>
                                      </p:tavLst>
                                    </p:anim>
                                    <p:animEffect transition="in" filter="fade">
                                      <p:cBhvr>
                                        <p:cTn id="123" dur="500"/>
                                        <p:tgtEl>
                                          <p:spTgt spid="39"/>
                                        </p:tgtEl>
                                      </p:cBhvr>
                                    </p:animEffect>
                                  </p:childTnLst>
                                </p:cTn>
                              </p:par>
                              <p:par>
                                <p:cTn id="124" presetID="53" presetClass="entr" presetSubtype="16" fill="hold"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ntr" presetSubtype="16" fill="hold" grpId="0" nodeType="click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p:cTn id="133" dur="500" fill="hold"/>
                                        <p:tgtEl>
                                          <p:spTgt spid="60"/>
                                        </p:tgtEl>
                                        <p:attrNameLst>
                                          <p:attrName>ppt_w</p:attrName>
                                        </p:attrNameLst>
                                      </p:cBhvr>
                                      <p:tavLst>
                                        <p:tav tm="0">
                                          <p:val>
                                            <p:fltVal val="0"/>
                                          </p:val>
                                        </p:tav>
                                        <p:tav tm="100000">
                                          <p:val>
                                            <p:strVal val="#ppt_w"/>
                                          </p:val>
                                        </p:tav>
                                      </p:tavLst>
                                    </p:anim>
                                    <p:anim calcmode="lin" valueType="num">
                                      <p:cBhvr>
                                        <p:cTn id="134" dur="500" fill="hold"/>
                                        <p:tgtEl>
                                          <p:spTgt spid="60"/>
                                        </p:tgtEl>
                                        <p:attrNameLst>
                                          <p:attrName>ppt_h</p:attrName>
                                        </p:attrNameLst>
                                      </p:cBhvr>
                                      <p:tavLst>
                                        <p:tav tm="0">
                                          <p:val>
                                            <p:fltVal val="0"/>
                                          </p:val>
                                        </p:tav>
                                        <p:tav tm="100000">
                                          <p:val>
                                            <p:strVal val="#ppt_h"/>
                                          </p:val>
                                        </p:tav>
                                      </p:tavLst>
                                    </p:anim>
                                    <p:animEffect transition="in" filter="fade">
                                      <p:cBhvr>
                                        <p:cTn id="135" dur="500"/>
                                        <p:tgtEl>
                                          <p:spTgt spid="60"/>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61"/>
                                        </p:tgtEl>
                                        <p:attrNameLst>
                                          <p:attrName>style.visibility</p:attrName>
                                        </p:attrNameLst>
                                      </p:cBhvr>
                                      <p:to>
                                        <p:strVal val="visible"/>
                                      </p:to>
                                    </p:set>
                                    <p:anim calcmode="lin" valueType="num">
                                      <p:cBhvr>
                                        <p:cTn id="138" dur="500" fill="hold"/>
                                        <p:tgtEl>
                                          <p:spTgt spid="61"/>
                                        </p:tgtEl>
                                        <p:attrNameLst>
                                          <p:attrName>ppt_w</p:attrName>
                                        </p:attrNameLst>
                                      </p:cBhvr>
                                      <p:tavLst>
                                        <p:tav tm="0">
                                          <p:val>
                                            <p:fltVal val="0"/>
                                          </p:val>
                                        </p:tav>
                                        <p:tav tm="100000">
                                          <p:val>
                                            <p:strVal val="#ppt_w"/>
                                          </p:val>
                                        </p:tav>
                                      </p:tavLst>
                                    </p:anim>
                                    <p:anim calcmode="lin" valueType="num">
                                      <p:cBhvr>
                                        <p:cTn id="139" dur="500" fill="hold"/>
                                        <p:tgtEl>
                                          <p:spTgt spid="61"/>
                                        </p:tgtEl>
                                        <p:attrNameLst>
                                          <p:attrName>ppt_h</p:attrName>
                                        </p:attrNameLst>
                                      </p:cBhvr>
                                      <p:tavLst>
                                        <p:tav tm="0">
                                          <p:val>
                                            <p:fltVal val="0"/>
                                          </p:val>
                                        </p:tav>
                                        <p:tav tm="100000">
                                          <p:val>
                                            <p:strVal val="#ppt_h"/>
                                          </p:val>
                                        </p:tav>
                                      </p:tavLst>
                                    </p:anim>
                                    <p:animEffect transition="in" filter="fade">
                                      <p:cBhvr>
                                        <p:cTn id="140" dur="500"/>
                                        <p:tgtEl>
                                          <p:spTgt spid="61"/>
                                        </p:tgtEl>
                                      </p:cBhvr>
                                    </p:animEffect>
                                  </p:childTnLst>
                                </p:cTn>
                              </p:par>
                              <p:par>
                                <p:cTn id="141" presetID="53" presetClass="entr" presetSubtype="16" fill="hold" nodeType="withEffect">
                                  <p:stCondLst>
                                    <p:cond delay="0"/>
                                  </p:stCondLst>
                                  <p:childTnLst>
                                    <p:set>
                                      <p:cBhvr>
                                        <p:cTn id="142" dur="1" fill="hold">
                                          <p:stCondLst>
                                            <p:cond delay="0"/>
                                          </p:stCondLst>
                                        </p:cTn>
                                        <p:tgtEl>
                                          <p:spTgt spid="62"/>
                                        </p:tgtEl>
                                        <p:attrNameLst>
                                          <p:attrName>style.visibility</p:attrName>
                                        </p:attrNameLst>
                                      </p:cBhvr>
                                      <p:to>
                                        <p:strVal val="visible"/>
                                      </p:to>
                                    </p:set>
                                    <p:anim calcmode="lin" valueType="num">
                                      <p:cBhvr>
                                        <p:cTn id="143" dur="500" fill="hold"/>
                                        <p:tgtEl>
                                          <p:spTgt spid="62"/>
                                        </p:tgtEl>
                                        <p:attrNameLst>
                                          <p:attrName>ppt_w</p:attrName>
                                        </p:attrNameLst>
                                      </p:cBhvr>
                                      <p:tavLst>
                                        <p:tav tm="0">
                                          <p:val>
                                            <p:fltVal val="0"/>
                                          </p:val>
                                        </p:tav>
                                        <p:tav tm="100000">
                                          <p:val>
                                            <p:strVal val="#ppt_w"/>
                                          </p:val>
                                        </p:tav>
                                      </p:tavLst>
                                    </p:anim>
                                    <p:anim calcmode="lin" valueType="num">
                                      <p:cBhvr>
                                        <p:cTn id="144" dur="500" fill="hold"/>
                                        <p:tgtEl>
                                          <p:spTgt spid="62"/>
                                        </p:tgtEl>
                                        <p:attrNameLst>
                                          <p:attrName>ppt_h</p:attrName>
                                        </p:attrNameLst>
                                      </p:cBhvr>
                                      <p:tavLst>
                                        <p:tav tm="0">
                                          <p:val>
                                            <p:fltVal val="0"/>
                                          </p:val>
                                        </p:tav>
                                        <p:tav tm="100000">
                                          <p:val>
                                            <p:strVal val="#ppt_h"/>
                                          </p:val>
                                        </p:tav>
                                      </p:tavLst>
                                    </p:anim>
                                    <p:animEffect transition="in" filter="fade">
                                      <p:cBhvr>
                                        <p:cTn id="145" dur="500"/>
                                        <p:tgtEl>
                                          <p:spTgt spid="62"/>
                                        </p:tgtEl>
                                      </p:cBhvr>
                                    </p:animEffect>
                                  </p:childTnLst>
                                </p:cTn>
                              </p:par>
                              <p:par>
                                <p:cTn id="146" presetID="53" presetClass="entr" presetSubtype="16" fill="hold" nodeType="withEffect">
                                  <p:stCondLst>
                                    <p:cond delay="0"/>
                                  </p:stCondLst>
                                  <p:childTnLst>
                                    <p:set>
                                      <p:cBhvr>
                                        <p:cTn id="147" dur="1" fill="hold">
                                          <p:stCondLst>
                                            <p:cond delay="0"/>
                                          </p:stCondLst>
                                        </p:cTn>
                                        <p:tgtEl>
                                          <p:spTgt spid="63"/>
                                        </p:tgtEl>
                                        <p:attrNameLst>
                                          <p:attrName>style.visibility</p:attrName>
                                        </p:attrNameLst>
                                      </p:cBhvr>
                                      <p:to>
                                        <p:strVal val="visible"/>
                                      </p:to>
                                    </p:set>
                                    <p:anim calcmode="lin" valueType="num">
                                      <p:cBhvr>
                                        <p:cTn id="148" dur="500" fill="hold"/>
                                        <p:tgtEl>
                                          <p:spTgt spid="63"/>
                                        </p:tgtEl>
                                        <p:attrNameLst>
                                          <p:attrName>ppt_w</p:attrName>
                                        </p:attrNameLst>
                                      </p:cBhvr>
                                      <p:tavLst>
                                        <p:tav tm="0">
                                          <p:val>
                                            <p:fltVal val="0"/>
                                          </p:val>
                                        </p:tav>
                                        <p:tav tm="100000">
                                          <p:val>
                                            <p:strVal val="#ppt_w"/>
                                          </p:val>
                                        </p:tav>
                                      </p:tavLst>
                                    </p:anim>
                                    <p:anim calcmode="lin" valueType="num">
                                      <p:cBhvr>
                                        <p:cTn id="149" dur="500" fill="hold"/>
                                        <p:tgtEl>
                                          <p:spTgt spid="63"/>
                                        </p:tgtEl>
                                        <p:attrNameLst>
                                          <p:attrName>ppt_h</p:attrName>
                                        </p:attrNameLst>
                                      </p:cBhvr>
                                      <p:tavLst>
                                        <p:tav tm="0">
                                          <p:val>
                                            <p:fltVal val="0"/>
                                          </p:val>
                                        </p:tav>
                                        <p:tav tm="100000">
                                          <p:val>
                                            <p:strVal val="#ppt_h"/>
                                          </p:val>
                                        </p:tav>
                                      </p:tavLst>
                                    </p:anim>
                                    <p:animEffect transition="in" filter="fade">
                                      <p:cBhvr>
                                        <p:cTn id="150" dur="500"/>
                                        <p:tgtEl>
                                          <p:spTgt spid="6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70"/>
                                        </p:tgtEl>
                                        <p:attrNameLst>
                                          <p:attrName>style.visibility</p:attrName>
                                        </p:attrNameLst>
                                      </p:cBhvr>
                                      <p:to>
                                        <p:strVal val="visible"/>
                                      </p:to>
                                    </p:set>
                                    <p:anim calcmode="lin" valueType="num">
                                      <p:cBhvr>
                                        <p:cTn id="153" dur="500" fill="hold"/>
                                        <p:tgtEl>
                                          <p:spTgt spid="70"/>
                                        </p:tgtEl>
                                        <p:attrNameLst>
                                          <p:attrName>ppt_w</p:attrName>
                                        </p:attrNameLst>
                                      </p:cBhvr>
                                      <p:tavLst>
                                        <p:tav tm="0">
                                          <p:val>
                                            <p:fltVal val="0"/>
                                          </p:val>
                                        </p:tav>
                                        <p:tav tm="100000">
                                          <p:val>
                                            <p:strVal val="#ppt_w"/>
                                          </p:val>
                                        </p:tav>
                                      </p:tavLst>
                                    </p:anim>
                                    <p:anim calcmode="lin" valueType="num">
                                      <p:cBhvr>
                                        <p:cTn id="154" dur="500" fill="hold"/>
                                        <p:tgtEl>
                                          <p:spTgt spid="70"/>
                                        </p:tgtEl>
                                        <p:attrNameLst>
                                          <p:attrName>ppt_h</p:attrName>
                                        </p:attrNameLst>
                                      </p:cBhvr>
                                      <p:tavLst>
                                        <p:tav tm="0">
                                          <p:val>
                                            <p:fltVal val="0"/>
                                          </p:val>
                                        </p:tav>
                                        <p:tav tm="100000">
                                          <p:val>
                                            <p:strVal val="#ppt_h"/>
                                          </p:val>
                                        </p:tav>
                                      </p:tavLst>
                                    </p:anim>
                                    <p:animEffect transition="in" filter="fade">
                                      <p:cBhvr>
                                        <p:cTn id="155" dur="500"/>
                                        <p:tgtEl>
                                          <p:spTgt spid="70"/>
                                        </p:tgtEl>
                                      </p:cBhvr>
                                    </p:animEffect>
                                  </p:childTnLst>
                                </p:cTn>
                              </p:par>
                            </p:childTnLst>
                          </p:cTn>
                        </p:par>
                      </p:childTnLst>
                    </p:cTn>
                  </p:par>
                  <p:par>
                    <p:cTn id="156" fill="hold">
                      <p:stCondLst>
                        <p:cond delay="indefinite"/>
                      </p:stCondLst>
                      <p:childTnLst>
                        <p:par>
                          <p:cTn id="157" fill="hold">
                            <p:stCondLst>
                              <p:cond delay="0"/>
                            </p:stCondLst>
                            <p:childTnLst>
                              <p:par>
                                <p:cTn id="158" presetID="53" presetClass="entr" presetSubtype="16" fill="hold" grpId="0" nodeType="clickEffect">
                                  <p:stCondLst>
                                    <p:cond delay="0"/>
                                  </p:stCondLst>
                                  <p:childTnLst>
                                    <p:set>
                                      <p:cBhvr>
                                        <p:cTn id="159" dur="1" fill="hold">
                                          <p:stCondLst>
                                            <p:cond delay="0"/>
                                          </p:stCondLst>
                                        </p:cTn>
                                        <p:tgtEl>
                                          <p:spTgt spid="64"/>
                                        </p:tgtEl>
                                        <p:attrNameLst>
                                          <p:attrName>style.visibility</p:attrName>
                                        </p:attrNameLst>
                                      </p:cBhvr>
                                      <p:to>
                                        <p:strVal val="visible"/>
                                      </p:to>
                                    </p:set>
                                    <p:anim calcmode="lin" valueType="num">
                                      <p:cBhvr>
                                        <p:cTn id="160" dur="500" fill="hold"/>
                                        <p:tgtEl>
                                          <p:spTgt spid="64"/>
                                        </p:tgtEl>
                                        <p:attrNameLst>
                                          <p:attrName>ppt_w</p:attrName>
                                        </p:attrNameLst>
                                      </p:cBhvr>
                                      <p:tavLst>
                                        <p:tav tm="0">
                                          <p:val>
                                            <p:fltVal val="0"/>
                                          </p:val>
                                        </p:tav>
                                        <p:tav tm="100000">
                                          <p:val>
                                            <p:strVal val="#ppt_w"/>
                                          </p:val>
                                        </p:tav>
                                      </p:tavLst>
                                    </p:anim>
                                    <p:anim calcmode="lin" valueType="num">
                                      <p:cBhvr>
                                        <p:cTn id="161" dur="500" fill="hold"/>
                                        <p:tgtEl>
                                          <p:spTgt spid="64"/>
                                        </p:tgtEl>
                                        <p:attrNameLst>
                                          <p:attrName>ppt_h</p:attrName>
                                        </p:attrNameLst>
                                      </p:cBhvr>
                                      <p:tavLst>
                                        <p:tav tm="0">
                                          <p:val>
                                            <p:fltVal val="0"/>
                                          </p:val>
                                        </p:tav>
                                        <p:tav tm="100000">
                                          <p:val>
                                            <p:strVal val="#ppt_h"/>
                                          </p:val>
                                        </p:tav>
                                      </p:tavLst>
                                    </p:anim>
                                    <p:animEffect transition="in" filter="fade">
                                      <p:cBhvr>
                                        <p:cTn id="162" dur="500"/>
                                        <p:tgtEl>
                                          <p:spTgt spid="64"/>
                                        </p:tgtEl>
                                      </p:cBhvr>
                                    </p:animEffect>
                                  </p:childTnLst>
                                </p:cTn>
                              </p:par>
                              <p:par>
                                <p:cTn id="163" presetID="53" presetClass="entr" presetSubtype="16" fill="hold" nodeType="withEffect">
                                  <p:stCondLst>
                                    <p:cond delay="0"/>
                                  </p:stCondLst>
                                  <p:childTnLst>
                                    <p:set>
                                      <p:cBhvr>
                                        <p:cTn id="164" dur="1" fill="hold">
                                          <p:stCondLst>
                                            <p:cond delay="0"/>
                                          </p:stCondLst>
                                        </p:cTn>
                                        <p:tgtEl>
                                          <p:spTgt spid="65"/>
                                        </p:tgtEl>
                                        <p:attrNameLst>
                                          <p:attrName>style.visibility</p:attrName>
                                        </p:attrNameLst>
                                      </p:cBhvr>
                                      <p:to>
                                        <p:strVal val="visible"/>
                                      </p:to>
                                    </p:set>
                                    <p:anim calcmode="lin" valueType="num">
                                      <p:cBhvr>
                                        <p:cTn id="165" dur="500" fill="hold"/>
                                        <p:tgtEl>
                                          <p:spTgt spid="65"/>
                                        </p:tgtEl>
                                        <p:attrNameLst>
                                          <p:attrName>ppt_w</p:attrName>
                                        </p:attrNameLst>
                                      </p:cBhvr>
                                      <p:tavLst>
                                        <p:tav tm="0">
                                          <p:val>
                                            <p:fltVal val="0"/>
                                          </p:val>
                                        </p:tav>
                                        <p:tav tm="100000">
                                          <p:val>
                                            <p:strVal val="#ppt_w"/>
                                          </p:val>
                                        </p:tav>
                                      </p:tavLst>
                                    </p:anim>
                                    <p:anim calcmode="lin" valueType="num">
                                      <p:cBhvr>
                                        <p:cTn id="166" dur="500" fill="hold"/>
                                        <p:tgtEl>
                                          <p:spTgt spid="65"/>
                                        </p:tgtEl>
                                        <p:attrNameLst>
                                          <p:attrName>ppt_h</p:attrName>
                                        </p:attrNameLst>
                                      </p:cBhvr>
                                      <p:tavLst>
                                        <p:tav tm="0">
                                          <p:val>
                                            <p:fltVal val="0"/>
                                          </p:val>
                                        </p:tav>
                                        <p:tav tm="100000">
                                          <p:val>
                                            <p:strVal val="#ppt_h"/>
                                          </p:val>
                                        </p:tav>
                                      </p:tavLst>
                                    </p:anim>
                                    <p:animEffect transition="in" filter="fade">
                                      <p:cBhvr>
                                        <p:cTn id="167" dur="500"/>
                                        <p:tgtEl>
                                          <p:spTgt spid="65"/>
                                        </p:tgtEl>
                                      </p:cBhvr>
                                    </p:animEffect>
                                  </p:childTnLst>
                                </p:cTn>
                              </p:par>
                            </p:childTnLst>
                          </p:cTn>
                        </p:par>
                      </p:childTnLst>
                    </p:cTn>
                  </p:par>
                  <p:par>
                    <p:cTn id="168" fill="hold">
                      <p:stCondLst>
                        <p:cond delay="indefinite"/>
                      </p:stCondLst>
                      <p:childTnLst>
                        <p:par>
                          <p:cTn id="169" fill="hold">
                            <p:stCondLst>
                              <p:cond delay="0"/>
                            </p:stCondLst>
                            <p:childTnLst>
                              <p:par>
                                <p:cTn id="170" presetID="53" presetClass="entr" presetSubtype="16" fill="hold" grpId="0" nodeType="clickEffect">
                                  <p:stCondLst>
                                    <p:cond delay="0"/>
                                  </p:stCondLst>
                                  <p:childTnLst>
                                    <p:set>
                                      <p:cBhvr>
                                        <p:cTn id="171" dur="1" fill="hold">
                                          <p:stCondLst>
                                            <p:cond delay="0"/>
                                          </p:stCondLst>
                                        </p:cTn>
                                        <p:tgtEl>
                                          <p:spTgt spid="66"/>
                                        </p:tgtEl>
                                        <p:attrNameLst>
                                          <p:attrName>style.visibility</p:attrName>
                                        </p:attrNameLst>
                                      </p:cBhvr>
                                      <p:to>
                                        <p:strVal val="visible"/>
                                      </p:to>
                                    </p:set>
                                    <p:anim calcmode="lin" valueType="num">
                                      <p:cBhvr>
                                        <p:cTn id="172" dur="500" fill="hold"/>
                                        <p:tgtEl>
                                          <p:spTgt spid="66"/>
                                        </p:tgtEl>
                                        <p:attrNameLst>
                                          <p:attrName>ppt_w</p:attrName>
                                        </p:attrNameLst>
                                      </p:cBhvr>
                                      <p:tavLst>
                                        <p:tav tm="0">
                                          <p:val>
                                            <p:fltVal val="0"/>
                                          </p:val>
                                        </p:tav>
                                        <p:tav tm="100000">
                                          <p:val>
                                            <p:strVal val="#ppt_w"/>
                                          </p:val>
                                        </p:tav>
                                      </p:tavLst>
                                    </p:anim>
                                    <p:anim calcmode="lin" valueType="num">
                                      <p:cBhvr>
                                        <p:cTn id="173" dur="500" fill="hold"/>
                                        <p:tgtEl>
                                          <p:spTgt spid="66"/>
                                        </p:tgtEl>
                                        <p:attrNameLst>
                                          <p:attrName>ppt_h</p:attrName>
                                        </p:attrNameLst>
                                      </p:cBhvr>
                                      <p:tavLst>
                                        <p:tav tm="0">
                                          <p:val>
                                            <p:fltVal val="0"/>
                                          </p:val>
                                        </p:tav>
                                        <p:tav tm="100000">
                                          <p:val>
                                            <p:strVal val="#ppt_h"/>
                                          </p:val>
                                        </p:tav>
                                      </p:tavLst>
                                    </p:anim>
                                    <p:animEffect transition="in" filter="fade">
                                      <p:cBhvr>
                                        <p:cTn id="174" dur="500"/>
                                        <p:tgtEl>
                                          <p:spTgt spid="66"/>
                                        </p:tgtEl>
                                      </p:cBhvr>
                                    </p:animEffect>
                                  </p:childTnLst>
                                </p:cTn>
                              </p:par>
                              <p:par>
                                <p:cTn id="175" presetID="53" presetClass="entr" presetSubtype="16" fill="hold" nodeType="withEffect">
                                  <p:stCondLst>
                                    <p:cond delay="0"/>
                                  </p:stCondLst>
                                  <p:childTnLst>
                                    <p:set>
                                      <p:cBhvr>
                                        <p:cTn id="176" dur="1" fill="hold">
                                          <p:stCondLst>
                                            <p:cond delay="0"/>
                                          </p:stCondLst>
                                        </p:cTn>
                                        <p:tgtEl>
                                          <p:spTgt spid="67"/>
                                        </p:tgtEl>
                                        <p:attrNameLst>
                                          <p:attrName>style.visibility</p:attrName>
                                        </p:attrNameLst>
                                      </p:cBhvr>
                                      <p:to>
                                        <p:strVal val="visible"/>
                                      </p:to>
                                    </p:set>
                                    <p:anim calcmode="lin" valueType="num">
                                      <p:cBhvr>
                                        <p:cTn id="177" dur="500" fill="hold"/>
                                        <p:tgtEl>
                                          <p:spTgt spid="67"/>
                                        </p:tgtEl>
                                        <p:attrNameLst>
                                          <p:attrName>ppt_w</p:attrName>
                                        </p:attrNameLst>
                                      </p:cBhvr>
                                      <p:tavLst>
                                        <p:tav tm="0">
                                          <p:val>
                                            <p:fltVal val="0"/>
                                          </p:val>
                                        </p:tav>
                                        <p:tav tm="100000">
                                          <p:val>
                                            <p:strVal val="#ppt_w"/>
                                          </p:val>
                                        </p:tav>
                                      </p:tavLst>
                                    </p:anim>
                                    <p:anim calcmode="lin" valueType="num">
                                      <p:cBhvr>
                                        <p:cTn id="178" dur="500" fill="hold"/>
                                        <p:tgtEl>
                                          <p:spTgt spid="67"/>
                                        </p:tgtEl>
                                        <p:attrNameLst>
                                          <p:attrName>ppt_h</p:attrName>
                                        </p:attrNameLst>
                                      </p:cBhvr>
                                      <p:tavLst>
                                        <p:tav tm="0">
                                          <p:val>
                                            <p:fltVal val="0"/>
                                          </p:val>
                                        </p:tav>
                                        <p:tav tm="100000">
                                          <p:val>
                                            <p:strVal val="#ppt_h"/>
                                          </p:val>
                                        </p:tav>
                                      </p:tavLst>
                                    </p:anim>
                                    <p:animEffect transition="in" filter="fade">
                                      <p:cBhvr>
                                        <p:cTn id="17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3" grpId="0" animBg="1"/>
      <p:bldP spid="45" grpId="0"/>
      <p:bldP spid="48" grpId="0"/>
      <p:bldP spid="49" grpId="0"/>
      <p:bldP spid="52" grpId="0" animBg="1"/>
      <p:bldP spid="53" grpId="0" animBg="1"/>
      <p:bldP spid="56" grpId="0"/>
      <p:bldP spid="58" grpId="0"/>
      <p:bldP spid="60" grpId="0"/>
      <p:bldP spid="61" grpId="0"/>
      <p:bldP spid="64" grpId="0" animBg="1"/>
      <p:bldP spid="66" grpId="0" animBg="1"/>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1"/>
          <p:cNvSpPr>
            <a:spLocks noChangeArrowheads="1"/>
          </p:cNvSpPr>
          <p:nvPr/>
        </p:nvSpPr>
        <p:spPr bwMode="auto">
          <a:xfrm>
            <a:off x="7202046" y="2324764"/>
            <a:ext cx="697652" cy="553998"/>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b="1" kern="0" dirty="0">
                <a:solidFill>
                  <a:srgbClr val="0066CC"/>
                </a:solidFill>
                <a:latin typeface="Arial Narrow" pitchFamily="34" charset="0"/>
                <a:cs typeface="Arial"/>
              </a:rPr>
              <a:t>r</a:t>
            </a:r>
            <a:r>
              <a:rPr lang="en-US" b="1" kern="0" dirty="0" smtClean="0">
                <a:solidFill>
                  <a:srgbClr val="0066CC"/>
                </a:solidFill>
                <a:latin typeface="Arial Narrow" pitchFamily="34" charset="0"/>
                <a:cs typeface="Arial"/>
              </a:rPr>
              <a:t>oad </a:t>
            </a:r>
            <a:br>
              <a:rPr lang="en-US" b="1" kern="0" dirty="0" smtClean="0">
                <a:solidFill>
                  <a:srgbClr val="0066CC"/>
                </a:solidFill>
                <a:latin typeface="Arial Narrow" pitchFamily="34" charset="0"/>
                <a:cs typeface="Arial"/>
              </a:rPr>
            </a:br>
            <a:r>
              <a:rPr lang="en-US" b="1" kern="0" dirty="0" smtClean="0">
                <a:solidFill>
                  <a:srgbClr val="0066CC"/>
                </a:solidFill>
                <a:latin typeface="Arial Narrow" pitchFamily="34" charset="0"/>
                <a:cs typeface="Arial"/>
              </a:rPr>
              <a:t>block</a:t>
            </a:r>
          </a:p>
        </p:txBody>
      </p:sp>
      <p:sp>
        <p:nvSpPr>
          <p:cNvPr id="3" name="Rectangle 171"/>
          <p:cNvSpPr>
            <a:spLocks noChangeArrowheads="1"/>
          </p:cNvSpPr>
          <p:nvPr/>
        </p:nvSpPr>
        <p:spPr bwMode="auto">
          <a:xfrm>
            <a:off x="6299499" y="1292969"/>
            <a:ext cx="1752599" cy="553998"/>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b="1" kern="0" dirty="0" smtClean="0">
                <a:solidFill>
                  <a:srgbClr val="0066CC"/>
                </a:solidFill>
                <a:latin typeface="Arial Narrow" pitchFamily="34" charset="0"/>
                <a:cs typeface="Arial"/>
              </a:rPr>
              <a:t>ambush preparation</a:t>
            </a:r>
          </a:p>
        </p:txBody>
      </p:sp>
      <p:sp>
        <p:nvSpPr>
          <p:cNvPr id="4" name="Rectangle 171"/>
          <p:cNvSpPr>
            <a:spLocks noChangeArrowheads="1"/>
          </p:cNvSpPr>
          <p:nvPr/>
        </p:nvSpPr>
        <p:spPr bwMode="auto">
          <a:xfrm>
            <a:off x="3337223" y="86065"/>
            <a:ext cx="3024923" cy="553998"/>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b="1" kern="0" dirty="0" smtClean="0">
                <a:solidFill>
                  <a:srgbClr val="0066CC"/>
                </a:solidFill>
                <a:latin typeface="Arial Narrow" pitchFamily="34" charset="0"/>
                <a:cs typeface="Arial"/>
              </a:rPr>
              <a:t>Ambush </a:t>
            </a:r>
            <a:r>
              <a:rPr lang="en-US" b="1" kern="0" dirty="0">
                <a:solidFill>
                  <a:srgbClr val="0066CC"/>
                </a:solidFill>
                <a:latin typeface="Arial Narrow" pitchFamily="34" charset="0"/>
                <a:cs typeface="Arial"/>
              </a:rPr>
              <a:t>threat at Al </a:t>
            </a:r>
            <a:r>
              <a:rPr lang="en-US" b="1" kern="0" dirty="0" err="1">
                <a:solidFill>
                  <a:srgbClr val="0066CC"/>
                </a:solidFill>
                <a:latin typeface="Arial Narrow" pitchFamily="34" charset="0"/>
                <a:cs typeface="Arial"/>
              </a:rPr>
              <a:t>Batha</a:t>
            </a:r>
            <a:r>
              <a:rPr lang="en-US" b="1" kern="0" dirty="0">
                <a:solidFill>
                  <a:srgbClr val="0066CC"/>
                </a:solidFill>
                <a:latin typeface="Arial Narrow" pitchFamily="34" charset="0"/>
                <a:cs typeface="Arial"/>
              </a:rPr>
              <a:t> highway </a:t>
            </a:r>
            <a:r>
              <a:rPr lang="en-US" b="1" kern="0" dirty="0" smtClean="0">
                <a:solidFill>
                  <a:srgbClr val="0066CC"/>
                </a:solidFill>
                <a:latin typeface="Arial Narrow" pitchFamily="34" charset="0"/>
                <a:cs typeface="Arial"/>
              </a:rPr>
              <a:t>junction around 1:17am. </a:t>
            </a:r>
          </a:p>
        </p:txBody>
      </p:sp>
      <p:cxnSp>
        <p:nvCxnSpPr>
          <p:cNvPr id="5" name="Straight Arrow Connector 4"/>
          <p:cNvCxnSpPr>
            <a:stCxn id="6" idx="6"/>
            <a:endCxn id="3" idx="0"/>
          </p:cNvCxnSpPr>
          <p:nvPr/>
        </p:nvCxnSpPr>
        <p:spPr bwMode="auto">
          <a:xfrm>
            <a:off x="4996041" y="794428"/>
            <a:ext cx="2179758" cy="498541"/>
          </a:xfrm>
          <a:prstGeom prst="straightConnector1">
            <a:avLst/>
          </a:prstGeom>
          <a:noFill/>
          <a:ln w="25400" cap="flat" cmpd="sng" algn="ctr">
            <a:solidFill>
              <a:srgbClr val="4BACC6">
                <a:lumMod val="75000"/>
              </a:srgbClr>
            </a:solidFill>
            <a:prstDash val="solid"/>
            <a:headEnd type="none" w="med" len="med"/>
            <a:tailEnd type="none" w="med" len="med"/>
          </a:ln>
          <a:effectLst>
            <a:outerShdw blurRad="40000" dist="20000" dir="5400000" rotWithShape="0">
              <a:srgbClr val="000000">
                <a:alpha val="38000"/>
              </a:srgbClr>
            </a:outerShdw>
          </a:effectLst>
        </p:spPr>
      </p:cxnSp>
      <p:sp>
        <p:nvSpPr>
          <p:cNvPr id="6" name="Oval 5"/>
          <p:cNvSpPr/>
          <p:nvPr/>
        </p:nvSpPr>
        <p:spPr>
          <a:xfrm>
            <a:off x="4740009" y="664590"/>
            <a:ext cx="256032" cy="259675"/>
          </a:xfrm>
          <a:prstGeom prst="ellipse">
            <a:avLst/>
          </a:prstGeom>
          <a:solidFill>
            <a:srgbClr val="4F81BD"/>
          </a:solidFill>
          <a:ln w="25400" cap="flat" cmpd="sng" algn="ctr">
            <a:solidFill>
              <a:srgbClr val="4F81BD">
                <a:shade val="50000"/>
              </a:srgbClr>
            </a:solidFill>
            <a:prstDash val="solid"/>
          </a:ln>
          <a:effectLst/>
        </p:spPr>
        <p:txBody>
          <a:bodyPr wrap="none" rtlCol="0" anchor="ctr">
            <a:noAutofit/>
          </a:bodyPr>
          <a:lstStyle/>
          <a:p>
            <a:pPr algn="ctr" defTabSz="914400">
              <a:defRPr/>
            </a:pPr>
            <a:r>
              <a:rPr lang="en-US" sz="2000" kern="0" dirty="0" smtClean="0">
                <a:solidFill>
                  <a:srgbClr val="4BACC6">
                    <a:lumMod val="60000"/>
                    <a:lumOff val="40000"/>
                  </a:srgbClr>
                </a:solidFill>
                <a:cs typeface="Arial" charset="0"/>
              </a:rPr>
              <a:t>&amp;</a:t>
            </a:r>
            <a:endParaRPr lang="en-US" sz="2000" kern="0" dirty="0">
              <a:solidFill>
                <a:srgbClr val="4BACC6">
                  <a:lumMod val="60000"/>
                  <a:lumOff val="40000"/>
                </a:srgbClr>
              </a:solidFill>
              <a:cs typeface="Arial" charset="0"/>
            </a:endParaRPr>
          </a:p>
        </p:txBody>
      </p:sp>
      <p:sp>
        <p:nvSpPr>
          <p:cNvPr id="7" name="Rectangle 171"/>
          <p:cNvSpPr>
            <a:spLocks noChangeArrowheads="1"/>
          </p:cNvSpPr>
          <p:nvPr/>
        </p:nvSpPr>
        <p:spPr bwMode="auto">
          <a:xfrm>
            <a:off x="1418688" y="1295443"/>
            <a:ext cx="1752599" cy="553998"/>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b="1" kern="0" dirty="0" smtClean="0">
                <a:solidFill>
                  <a:srgbClr val="0066CC"/>
                </a:solidFill>
                <a:latin typeface="Arial Narrow" pitchFamily="34" charset="0"/>
                <a:cs typeface="Arial"/>
              </a:rPr>
              <a:t>good </a:t>
            </a:r>
            <a:br>
              <a:rPr lang="en-US" b="1" kern="0" dirty="0" smtClean="0">
                <a:solidFill>
                  <a:srgbClr val="0066CC"/>
                </a:solidFill>
                <a:latin typeface="Arial Narrow" pitchFamily="34" charset="0"/>
                <a:cs typeface="Arial"/>
              </a:rPr>
            </a:br>
            <a:r>
              <a:rPr lang="en-US" b="1" kern="0" dirty="0" smtClean="0">
                <a:solidFill>
                  <a:srgbClr val="0066CC"/>
                </a:solidFill>
                <a:latin typeface="Arial Narrow" pitchFamily="34" charset="0"/>
                <a:cs typeface="Arial"/>
              </a:rPr>
              <a:t>location</a:t>
            </a:r>
          </a:p>
        </p:txBody>
      </p:sp>
      <p:cxnSp>
        <p:nvCxnSpPr>
          <p:cNvPr id="8" name="Straight Arrow Connector 7"/>
          <p:cNvCxnSpPr>
            <a:stCxn id="6" idx="2"/>
            <a:endCxn id="7" idx="0"/>
          </p:cNvCxnSpPr>
          <p:nvPr/>
        </p:nvCxnSpPr>
        <p:spPr bwMode="auto">
          <a:xfrm flipH="1">
            <a:off x="2294988" y="794428"/>
            <a:ext cx="2445021" cy="501015"/>
          </a:xfrm>
          <a:prstGeom prst="straightConnector1">
            <a:avLst/>
          </a:prstGeom>
          <a:noFill/>
          <a:ln w="25400" cap="flat" cmpd="sng" algn="ctr">
            <a:solidFill>
              <a:srgbClr val="4BACC6">
                <a:lumMod val="75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9" name="Straight Arrow Connector 8"/>
          <p:cNvCxnSpPr>
            <a:stCxn id="27" idx="5"/>
            <a:endCxn id="2" idx="0"/>
          </p:cNvCxnSpPr>
          <p:nvPr/>
        </p:nvCxnSpPr>
        <p:spPr bwMode="auto">
          <a:xfrm>
            <a:off x="7275703" y="2070963"/>
            <a:ext cx="275169" cy="253801"/>
          </a:xfrm>
          <a:prstGeom prst="straightConnector1">
            <a:avLst/>
          </a:prstGeom>
          <a:noFill/>
          <a:ln w="25400" cap="flat" cmpd="sng" algn="ctr">
            <a:solidFill>
              <a:srgbClr val="4BACC6">
                <a:lumMod val="75000"/>
              </a:srgbClr>
            </a:solidFill>
            <a:prstDash val="solid"/>
            <a:headEnd type="none" w="med" len="med"/>
            <a:tailEnd type="none" w="med" len="med"/>
          </a:ln>
          <a:effectLst>
            <a:outerShdw blurRad="40000" dist="20000" dir="5400000" rotWithShape="0">
              <a:srgbClr val="000000">
                <a:alpha val="38000"/>
              </a:srgbClr>
            </a:outerShdw>
          </a:effectLst>
        </p:spPr>
      </p:cxnSp>
      <p:sp>
        <p:nvSpPr>
          <p:cNvPr id="10" name="Rectangle 171"/>
          <p:cNvSpPr>
            <a:spLocks noChangeArrowheads="1"/>
          </p:cNvSpPr>
          <p:nvPr/>
        </p:nvSpPr>
        <p:spPr bwMode="auto">
          <a:xfrm>
            <a:off x="574370" y="3035779"/>
            <a:ext cx="1523999" cy="553998"/>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b="1" kern="0" dirty="0" smtClean="0">
                <a:solidFill>
                  <a:srgbClr val="0066CC"/>
                </a:solidFill>
                <a:latin typeface="Arial Narrow" pitchFamily="34" charset="0"/>
                <a:cs typeface="Arial"/>
              </a:rPr>
              <a:t>route used</a:t>
            </a:r>
          </a:p>
          <a:p>
            <a:pPr algn="ctr" defTabSz="914400" fontAlgn="base">
              <a:spcBef>
                <a:spcPct val="0"/>
              </a:spcBef>
              <a:spcAft>
                <a:spcPct val="0"/>
              </a:spcAft>
              <a:defRPr/>
            </a:pPr>
            <a:r>
              <a:rPr lang="en-US" b="1" kern="0" dirty="0" smtClean="0">
                <a:solidFill>
                  <a:srgbClr val="0066CC"/>
                </a:solidFill>
                <a:latin typeface="Arial Narrow" pitchFamily="34" charset="0"/>
                <a:cs typeface="Arial"/>
              </a:rPr>
              <a:t>by U.S. forces</a:t>
            </a:r>
          </a:p>
        </p:txBody>
      </p:sp>
      <p:sp>
        <p:nvSpPr>
          <p:cNvPr id="11" name="Rectangle 171"/>
          <p:cNvSpPr>
            <a:spLocks noChangeArrowheads="1"/>
          </p:cNvSpPr>
          <p:nvPr/>
        </p:nvSpPr>
        <p:spPr bwMode="auto">
          <a:xfrm>
            <a:off x="2808925" y="3037267"/>
            <a:ext cx="914400" cy="553998"/>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b="1" kern="0" dirty="0" smtClean="0">
                <a:solidFill>
                  <a:srgbClr val="0066CC"/>
                </a:solidFill>
                <a:latin typeface="Arial Narrow" pitchFamily="34" charset="0"/>
                <a:cs typeface="Arial"/>
              </a:rPr>
              <a:t>ambush</a:t>
            </a:r>
          </a:p>
          <a:p>
            <a:pPr algn="ctr" defTabSz="914400" fontAlgn="base">
              <a:spcBef>
                <a:spcPct val="0"/>
              </a:spcBef>
              <a:spcAft>
                <a:spcPct val="0"/>
              </a:spcAft>
              <a:defRPr/>
            </a:pPr>
            <a:r>
              <a:rPr lang="en-US" b="1" kern="0" dirty="0" smtClean="0">
                <a:solidFill>
                  <a:srgbClr val="0066CC"/>
                </a:solidFill>
                <a:latin typeface="Arial Narrow" pitchFamily="34" charset="0"/>
                <a:cs typeface="Arial"/>
              </a:rPr>
              <a:t>cover</a:t>
            </a:r>
          </a:p>
        </p:txBody>
      </p:sp>
      <p:cxnSp>
        <p:nvCxnSpPr>
          <p:cNvPr id="12" name="Straight Arrow Connector 11"/>
          <p:cNvCxnSpPr>
            <a:stCxn id="26" idx="5"/>
            <a:endCxn id="11" idx="0"/>
          </p:cNvCxnSpPr>
          <p:nvPr/>
        </p:nvCxnSpPr>
        <p:spPr bwMode="auto">
          <a:xfrm>
            <a:off x="2385508" y="2072842"/>
            <a:ext cx="880617" cy="964425"/>
          </a:xfrm>
          <a:prstGeom prst="straightConnector1">
            <a:avLst/>
          </a:prstGeom>
          <a:noFill/>
          <a:ln w="25400" cap="flat" cmpd="sng" algn="ctr">
            <a:solidFill>
              <a:srgbClr val="4BACC6">
                <a:lumMod val="75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13" name="Straight Arrow Connector 12"/>
          <p:cNvCxnSpPr>
            <a:stCxn id="26" idx="3"/>
            <a:endCxn id="10" idx="0"/>
          </p:cNvCxnSpPr>
          <p:nvPr/>
        </p:nvCxnSpPr>
        <p:spPr bwMode="auto">
          <a:xfrm flipH="1">
            <a:off x="1336370" y="2072842"/>
            <a:ext cx="868096" cy="962937"/>
          </a:xfrm>
          <a:prstGeom prst="straightConnector1">
            <a:avLst/>
          </a:prstGeom>
          <a:noFill/>
          <a:ln w="25400" cap="flat" cmpd="sng" algn="ctr">
            <a:solidFill>
              <a:srgbClr val="4BACC6">
                <a:lumMod val="75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14" name="Straight Arrow Connector 13"/>
          <p:cNvCxnSpPr>
            <a:stCxn id="10" idx="2"/>
            <a:endCxn id="36" idx="0"/>
          </p:cNvCxnSpPr>
          <p:nvPr/>
        </p:nvCxnSpPr>
        <p:spPr bwMode="auto">
          <a:xfrm flipH="1">
            <a:off x="1336369" y="3589777"/>
            <a:ext cx="1" cy="784128"/>
          </a:xfrm>
          <a:prstGeom prst="straightConnector1">
            <a:avLst/>
          </a:prstGeom>
          <a:noFill/>
          <a:ln w="25400" cap="flat" cmpd="sng" algn="ctr">
            <a:solidFill>
              <a:srgbClr val="4BACC6">
                <a:lumMod val="75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15" name="Straight Arrow Connector 14"/>
          <p:cNvCxnSpPr/>
          <p:nvPr/>
        </p:nvCxnSpPr>
        <p:spPr bwMode="auto">
          <a:xfrm>
            <a:off x="3256388" y="3591265"/>
            <a:ext cx="19475" cy="782640"/>
          </a:xfrm>
          <a:prstGeom prst="straightConnector1">
            <a:avLst/>
          </a:prstGeom>
          <a:noFill/>
          <a:ln w="25400" cap="flat" cmpd="sng" algn="ctr">
            <a:solidFill>
              <a:srgbClr val="4BACC6">
                <a:lumMod val="75000"/>
              </a:srgbClr>
            </a:solidFill>
            <a:prstDash val="solid"/>
            <a:headEnd type="none" w="med" len="med"/>
            <a:tailEnd type="none" w="med" len="med"/>
          </a:ln>
          <a:effectLst>
            <a:outerShdw blurRad="40000" dist="20000" dir="5400000" rotWithShape="0">
              <a:srgbClr val="000000">
                <a:alpha val="38000"/>
              </a:srgbClr>
            </a:outerShdw>
          </a:effectLst>
        </p:spPr>
      </p:cxnSp>
      <p:sp>
        <p:nvSpPr>
          <p:cNvPr id="16" name="Rectangle 171"/>
          <p:cNvSpPr>
            <a:spLocks noChangeArrowheads="1"/>
          </p:cNvSpPr>
          <p:nvPr/>
        </p:nvSpPr>
        <p:spPr bwMode="auto">
          <a:xfrm>
            <a:off x="8433098" y="2263953"/>
            <a:ext cx="1066800" cy="830997"/>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b="1" kern="0" dirty="0" smtClean="0">
                <a:solidFill>
                  <a:srgbClr val="0066CC"/>
                </a:solidFill>
                <a:latin typeface="Arial Narrow" pitchFamily="34" charset="0"/>
                <a:cs typeface="Arial"/>
              </a:rPr>
              <a:t>people </a:t>
            </a:r>
          </a:p>
          <a:p>
            <a:pPr algn="ctr" defTabSz="914400" fontAlgn="base">
              <a:spcBef>
                <a:spcPct val="0"/>
              </a:spcBef>
              <a:spcAft>
                <a:spcPct val="0"/>
              </a:spcAft>
              <a:defRPr/>
            </a:pPr>
            <a:r>
              <a:rPr lang="en-US" b="1" kern="0" dirty="0" smtClean="0">
                <a:solidFill>
                  <a:srgbClr val="0066CC"/>
                </a:solidFill>
                <a:latin typeface="Arial Narrow" pitchFamily="34" charset="0"/>
                <a:cs typeface="Arial"/>
              </a:rPr>
              <a:t>move </a:t>
            </a:r>
            <a:br>
              <a:rPr lang="en-US" b="1" kern="0" dirty="0" smtClean="0">
                <a:solidFill>
                  <a:srgbClr val="0066CC"/>
                </a:solidFill>
                <a:latin typeface="Arial Narrow" pitchFamily="34" charset="0"/>
                <a:cs typeface="Arial"/>
              </a:rPr>
            </a:br>
            <a:r>
              <a:rPr lang="en-US" b="1" kern="0" dirty="0" smtClean="0">
                <a:solidFill>
                  <a:srgbClr val="0066CC"/>
                </a:solidFill>
                <a:latin typeface="Arial Narrow" pitchFamily="34" charset="0"/>
                <a:cs typeface="Arial"/>
              </a:rPr>
              <a:t>to cover</a:t>
            </a:r>
          </a:p>
        </p:txBody>
      </p:sp>
      <p:cxnSp>
        <p:nvCxnSpPr>
          <p:cNvPr id="17" name="Straight Arrow Connector 16"/>
          <p:cNvCxnSpPr>
            <a:stCxn id="27" idx="6"/>
          </p:cNvCxnSpPr>
          <p:nvPr/>
        </p:nvCxnSpPr>
        <p:spPr bwMode="auto">
          <a:xfrm>
            <a:off x="7313198" y="1979155"/>
            <a:ext cx="1653300" cy="284798"/>
          </a:xfrm>
          <a:prstGeom prst="straightConnector1">
            <a:avLst/>
          </a:prstGeom>
          <a:noFill/>
          <a:ln w="25400" cap="flat" cmpd="sng" algn="ctr">
            <a:solidFill>
              <a:srgbClr val="4BACC6">
                <a:lumMod val="75000"/>
              </a:srgbClr>
            </a:solidFill>
            <a:prstDash val="solid"/>
            <a:headEnd type="none" w="med" len="med"/>
            <a:tailEnd type="none" w="med" len="med"/>
          </a:ln>
          <a:effectLst>
            <a:outerShdw blurRad="40000" dist="20000" dir="5400000" rotWithShape="0">
              <a:srgbClr val="000000">
                <a:alpha val="38000"/>
              </a:srgbClr>
            </a:outerShdw>
          </a:effectLst>
        </p:spPr>
      </p:cxnSp>
      <p:sp>
        <p:nvSpPr>
          <p:cNvPr id="18" name="Rectangle 171"/>
          <p:cNvSpPr>
            <a:spLocks noChangeArrowheads="1"/>
          </p:cNvSpPr>
          <p:nvPr/>
        </p:nvSpPr>
        <p:spPr bwMode="auto">
          <a:xfrm>
            <a:off x="5385099" y="2248564"/>
            <a:ext cx="1295399" cy="553998"/>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b="1" kern="0" dirty="0" smtClean="0">
                <a:solidFill>
                  <a:srgbClr val="0066CC"/>
                </a:solidFill>
                <a:latin typeface="Arial Narrow" pitchFamily="34" charset="0"/>
                <a:cs typeface="Arial"/>
              </a:rPr>
              <a:t>deployment of terrorists</a:t>
            </a:r>
          </a:p>
        </p:txBody>
      </p:sp>
      <p:cxnSp>
        <p:nvCxnSpPr>
          <p:cNvPr id="19" name="Straight Arrow Connector 18"/>
          <p:cNvCxnSpPr>
            <a:stCxn id="27" idx="2"/>
            <a:endCxn id="18" idx="0"/>
          </p:cNvCxnSpPr>
          <p:nvPr/>
        </p:nvCxnSpPr>
        <p:spPr bwMode="auto">
          <a:xfrm flipH="1">
            <a:off x="6032799" y="1979155"/>
            <a:ext cx="1024367" cy="269409"/>
          </a:xfrm>
          <a:prstGeom prst="straightConnector1">
            <a:avLst/>
          </a:prstGeom>
          <a:noFill/>
          <a:ln w="25400" cap="flat" cmpd="sng" algn="ctr">
            <a:solidFill>
              <a:srgbClr val="4BACC6">
                <a:lumMod val="75000"/>
              </a:srgbClr>
            </a:solidFill>
            <a:prstDash val="solid"/>
            <a:headEnd type="none" w="med" len="med"/>
            <a:tailEnd type="none" w="med" len="med"/>
          </a:ln>
          <a:effectLst>
            <a:outerShdw blurRad="40000" dist="20000" dir="5400000" rotWithShape="0">
              <a:srgbClr val="000000">
                <a:alpha val="38000"/>
              </a:srgbClr>
            </a:outerShdw>
          </a:effectLst>
        </p:spPr>
      </p:cxnSp>
      <p:sp>
        <p:nvSpPr>
          <p:cNvPr id="20" name="Rectangle 171"/>
          <p:cNvSpPr>
            <a:spLocks noChangeArrowheads="1"/>
          </p:cNvSpPr>
          <p:nvPr/>
        </p:nvSpPr>
        <p:spPr bwMode="auto">
          <a:xfrm>
            <a:off x="4524172" y="3460322"/>
            <a:ext cx="1927726" cy="553998"/>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b="1" kern="0" dirty="0" smtClean="0">
                <a:solidFill>
                  <a:srgbClr val="0066CC"/>
                </a:solidFill>
                <a:latin typeface="Arial Narrow" pitchFamily="34" charset="0"/>
                <a:cs typeface="Arial"/>
              </a:rPr>
              <a:t>people descended from vehicle</a:t>
            </a:r>
          </a:p>
        </p:txBody>
      </p:sp>
      <p:sp>
        <p:nvSpPr>
          <p:cNvPr id="21" name="Rectangle 171"/>
          <p:cNvSpPr>
            <a:spLocks noChangeArrowheads="1"/>
          </p:cNvSpPr>
          <p:nvPr/>
        </p:nvSpPr>
        <p:spPr bwMode="auto">
          <a:xfrm>
            <a:off x="6913950" y="3494467"/>
            <a:ext cx="2162174" cy="553998"/>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b="1" kern="0" dirty="0">
                <a:solidFill>
                  <a:srgbClr val="0066CC"/>
                </a:solidFill>
                <a:latin typeface="Arial Narrow" pitchFamily="34" charset="0"/>
                <a:cs typeface="Arial"/>
              </a:rPr>
              <a:t>v</a:t>
            </a:r>
            <a:r>
              <a:rPr lang="en-US" b="1" kern="0" dirty="0" err="1" smtClean="0">
                <a:solidFill>
                  <a:srgbClr val="0066CC"/>
                </a:solidFill>
                <a:latin typeface="Arial Narrow" pitchFamily="34" charset="0"/>
                <a:cs typeface="Arial"/>
              </a:rPr>
              <a:t>ehicle</a:t>
            </a:r>
            <a:r>
              <a:rPr lang="en-US" b="1" kern="0" dirty="0" smtClean="0">
                <a:solidFill>
                  <a:srgbClr val="0066CC"/>
                </a:solidFill>
                <a:latin typeface="Arial Narrow" pitchFamily="34" charset="0"/>
                <a:cs typeface="Arial"/>
              </a:rPr>
              <a:t> departed from terrorist facility</a:t>
            </a:r>
          </a:p>
        </p:txBody>
      </p:sp>
      <p:cxnSp>
        <p:nvCxnSpPr>
          <p:cNvPr id="22" name="Straight Arrow Connector 21"/>
          <p:cNvCxnSpPr>
            <a:stCxn id="28" idx="6"/>
            <a:endCxn id="21" idx="0"/>
          </p:cNvCxnSpPr>
          <p:nvPr/>
        </p:nvCxnSpPr>
        <p:spPr bwMode="auto">
          <a:xfrm>
            <a:off x="6291037" y="2916624"/>
            <a:ext cx="1704000" cy="577843"/>
          </a:xfrm>
          <a:prstGeom prst="straightConnector1">
            <a:avLst/>
          </a:prstGeom>
          <a:noFill/>
          <a:ln w="25400" cap="flat" cmpd="sng" algn="ctr">
            <a:solidFill>
              <a:srgbClr val="4BACC6">
                <a:lumMod val="75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23" name="Straight Arrow Connector 22"/>
          <p:cNvCxnSpPr>
            <a:stCxn id="28" idx="2"/>
            <a:endCxn id="20" idx="0"/>
          </p:cNvCxnSpPr>
          <p:nvPr/>
        </p:nvCxnSpPr>
        <p:spPr bwMode="auto">
          <a:xfrm flipH="1">
            <a:off x="5488035" y="2916624"/>
            <a:ext cx="546970" cy="543698"/>
          </a:xfrm>
          <a:prstGeom prst="straightConnector1">
            <a:avLst/>
          </a:prstGeom>
          <a:noFill/>
          <a:ln w="25400" cap="flat" cmpd="sng" algn="ctr">
            <a:solidFill>
              <a:srgbClr val="4BACC6">
                <a:lumMod val="75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24" name="Straight Arrow Connector 23"/>
          <p:cNvCxnSpPr>
            <a:stCxn id="20" idx="2"/>
            <a:endCxn id="37" idx="0"/>
          </p:cNvCxnSpPr>
          <p:nvPr/>
        </p:nvCxnSpPr>
        <p:spPr bwMode="auto">
          <a:xfrm>
            <a:off x="5488035" y="4014320"/>
            <a:ext cx="0" cy="359585"/>
          </a:xfrm>
          <a:prstGeom prst="straightConnector1">
            <a:avLst/>
          </a:prstGeom>
          <a:noFill/>
          <a:ln w="25400" cap="flat" cmpd="sng" algn="ctr">
            <a:solidFill>
              <a:srgbClr val="4BACC6">
                <a:lumMod val="75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25" name="Straight Arrow Connector 24"/>
          <p:cNvCxnSpPr>
            <a:stCxn id="21" idx="2"/>
            <a:endCxn id="34" idx="0"/>
          </p:cNvCxnSpPr>
          <p:nvPr/>
        </p:nvCxnSpPr>
        <p:spPr bwMode="auto">
          <a:xfrm>
            <a:off x="7995037" y="4048465"/>
            <a:ext cx="0" cy="325440"/>
          </a:xfrm>
          <a:prstGeom prst="straightConnector1">
            <a:avLst/>
          </a:prstGeom>
          <a:noFill/>
          <a:ln w="25400" cap="flat" cmpd="sng" algn="ctr">
            <a:solidFill>
              <a:srgbClr val="4BACC6">
                <a:lumMod val="75000"/>
              </a:srgbClr>
            </a:solidFill>
            <a:prstDash val="solid"/>
            <a:headEnd type="none" w="med" len="med"/>
            <a:tailEnd type="none" w="med" len="med"/>
          </a:ln>
          <a:effectLst>
            <a:outerShdw blurRad="40000" dist="20000" dir="5400000" rotWithShape="0">
              <a:srgbClr val="000000">
                <a:alpha val="38000"/>
              </a:srgbClr>
            </a:outerShdw>
          </a:effectLst>
        </p:spPr>
      </p:cxnSp>
      <p:sp>
        <p:nvSpPr>
          <p:cNvPr id="26" name="Oval 25"/>
          <p:cNvSpPr/>
          <p:nvPr/>
        </p:nvSpPr>
        <p:spPr>
          <a:xfrm>
            <a:off x="2166971" y="1851196"/>
            <a:ext cx="256032" cy="259675"/>
          </a:xfrm>
          <a:prstGeom prst="ellipse">
            <a:avLst/>
          </a:prstGeom>
          <a:solidFill>
            <a:srgbClr val="4F81BD"/>
          </a:solidFill>
          <a:ln w="25400" cap="flat" cmpd="sng" algn="ctr">
            <a:solidFill>
              <a:srgbClr val="4F81BD">
                <a:shade val="50000"/>
              </a:srgbClr>
            </a:solidFill>
            <a:prstDash val="solid"/>
          </a:ln>
          <a:effectLst/>
        </p:spPr>
        <p:txBody>
          <a:bodyPr wrap="none" rtlCol="0" anchor="ctr">
            <a:noAutofit/>
          </a:bodyPr>
          <a:lstStyle/>
          <a:p>
            <a:pPr algn="ctr" defTabSz="914400">
              <a:defRPr/>
            </a:pPr>
            <a:r>
              <a:rPr lang="en-US" sz="2000" kern="0" dirty="0" smtClean="0">
                <a:solidFill>
                  <a:srgbClr val="4BACC6">
                    <a:lumMod val="60000"/>
                    <a:lumOff val="40000"/>
                  </a:srgbClr>
                </a:solidFill>
                <a:cs typeface="Arial" charset="0"/>
              </a:rPr>
              <a:t>&amp;</a:t>
            </a:r>
            <a:endParaRPr lang="en-US" sz="2000" kern="0" dirty="0">
              <a:solidFill>
                <a:srgbClr val="4BACC6">
                  <a:lumMod val="60000"/>
                  <a:lumOff val="40000"/>
                </a:srgbClr>
              </a:solidFill>
              <a:cs typeface="Arial" charset="0"/>
            </a:endParaRPr>
          </a:p>
        </p:txBody>
      </p:sp>
      <p:sp>
        <p:nvSpPr>
          <p:cNvPr id="27" name="Oval 26"/>
          <p:cNvSpPr/>
          <p:nvPr/>
        </p:nvSpPr>
        <p:spPr>
          <a:xfrm>
            <a:off x="7057166" y="1849317"/>
            <a:ext cx="256032" cy="259675"/>
          </a:xfrm>
          <a:prstGeom prst="ellipse">
            <a:avLst/>
          </a:prstGeom>
          <a:solidFill>
            <a:srgbClr val="4F81BD"/>
          </a:solidFill>
          <a:ln w="25400" cap="flat" cmpd="sng" algn="ctr">
            <a:solidFill>
              <a:srgbClr val="4F81BD">
                <a:shade val="50000"/>
              </a:srgbClr>
            </a:solidFill>
            <a:prstDash val="solid"/>
          </a:ln>
          <a:effectLst/>
        </p:spPr>
        <p:txBody>
          <a:bodyPr wrap="none" rtlCol="0" anchor="ctr">
            <a:noAutofit/>
          </a:bodyPr>
          <a:lstStyle/>
          <a:p>
            <a:pPr algn="ctr" defTabSz="914400">
              <a:defRPr/>
            </a:pPr>
            <a:r>
              <a:rPr lang="en-US" sz="2000" kern="0" dirty="0" smtClean="0">
                <a:solidFill>
                  <a:srgbClr val="4BACC6">
                    <a:lumMod val="60000"/>
                    <a:lumOff val="40000"/>
                  </a:srgbClr>
                </a:solidFill>
                <a:cs typeface="Arial" charset="0"/>
              </a:rPr>
              <a:t>&amp;</a:t>
            </a:r>
            <a:endParaRPr lang="en-US" sz="2000" kern="0" dirty="0">
              <a:solidFill>
                <a:srgbClr val="4BACC6">
                  <a:lumMod val="60000"/>
                  <a:lumOff val="40000"/>
                </a:srgbClr>
              </a:solidFill>
              <a:cs typeface="Arial" charset="0"/>
            </a:endParaRPr>
          </a:p>
        </p:txBody>
      </p:sp>
      <p:sp>
        <p:nvSpPr>
          <p:cNvPr id="28" name="Oval 27"/>
          <p:cNvSpPr/>
          <p:nvPr/>
        </p:nvSpPr>
        <p:spPr>
          <a:xfrm>
            <a:off x="6035005" y="2786786"/>
            <a:ext cx="256032" cy="259675"/>
          </a:xfrm>
          <a:prstGeom prst="ellipse">
            <a:avLst/>
          </a:prstGeom>
          <a:solidFill>
            <a:srgbClr val="4F81BD"/>
          </a:solidFill>
          <a:ln w="25400" cap="flat" cmpd="sng" algn="ctr">
            <a:solidFill>
              <a:srgbClr val="4F81BD">
                <a:shade val="50000"/>
              </a:srgbClr>
            </a:solidFill>
            <a:prstDash val="solid"/>
          </a:ln>
          <a:effectLst/>
        </p:spPr>
        <p:txBody>
          <a:bodyPr wrap="none" rtlCol="0" anchor="ctr">
            <a:noAutofit/>
          </a:bodyPr>
          <a:lstStyle/>
          <a:p>
            <a:pPr algn="ctr" defTabSz="914400">
              <a:defRPr/>
            </a:pPr>
            <a:r>
              <a:rPr lang="en-US" sz="2000" kern="0" dirty="0" smtClean="0">
                <a:solidFill>
                  <a:srgbClr val="4BACC6">
                    <a:lumMod val="60000"/>
                    <a:lumOff val="40000"/>
                  </a:srgbClr>
                </a:solidFill>
                <a:cs typeface="Arial" charset="0"/>
              </a:rPr>
              <a:t>&amp;</a:t>
            </a:r>
            <a:endParaRPr lang="en-US" sz="2000" kern="0" dirty="0">
              <a:solidFill>
                <a:srgbClr val="4BACC6">
                  <a:lumMod val="60000"/>
                  <a:lumOff val="40000"/>
                </a:srgbClr>
              </a:solidFill>
              <a:cs typeface="Arial" charset="0"/>
            </a:endParaRPr>
          </a:p>
        </p:txBody>
      </p:sp>
      <p:sp>
        <p:nvSpPr>
          <p:cNvPr id="29" name="Rounded Rectangular Callout 28"/>
          <p:cNvSpPr/>
          <p:nvPr/>
        </p:nvSpPr>
        <p:spPr>
          <a:xfrm>
            <a:off x="590230" y="179034"/>
            <a:ext cx="2623167" cy="919401"/>
          </a:xfrm>
          <a:prstGeom prst="wedgeRoundRectCallout">
            <a:avLst>
              <a:gd name="adj1" fmla="val 55756"/>
              <a:gd name="adj2" fmla="val -27167"/>
              <a:gd name="adj3" fmla="val 16667"/>
            </a:avLst>
          </a:prstGeom>
          <a:solidFill>
            <a:sysClr val="window" lastClr="FFFFFF"/>
          </a:solidFill>
          <a:ln w="12700" cap="flat" cmpd="sng" algn="ctr">
            <a:solidFill>
              <a:srgbClr val="4F81BD"/>
            </a:solidFill>
            <a:prstDash val="solid"/>
          </a:ln>
          <a:effectLst/>
        </p:spPr>
        <p:txBody>
          <a:bodyPr wrap="square" lIns="0" tIns="0" rIns="0" bIns="0" rtlCol="0" anchor="ctr">
            <a:sp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2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a:rPr>
              <a:t>Assuming that this hypothesis is true, what other things should be </a:t>
            </a:r>
            <a:r>
              <a:rPr kumimoji="0" lang="en-US" sz="18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Arial"/>
              </a:rPr>
              <a:t>observable?</a:t>
            </a:r>
            <a:endParaRPr kumimoji="0" lang="en-US" sz="18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Arial"/>
            </a:endParaRPr>
          </a:p>
        </p:txBody>
      </p:sp>
      <p:pic>
        <p:nvPicPr>
          <p:cNvPr id="30" name="Picture 29"/>
          <p:cNvPicPr>
            <a:picLocks noChangeAspect="1"/>
          </p:cNvPicPr>
          <p:nvPr/>
        </p:nvPicPr>
        <p:blipFill>
          <a:blip r:embed="rId3"/>
          <a:stretch>
            <a:fillRect/>
          </a:stretch>
        </p:blipFill>
        <p:spPr>
          <a:xfrm>
            <a:off x="8547502" y="82773"/>
            <a:ext cx="3553743" cy="1737270"/>
          </a:xfrm>
          <a:prstGeom prst="rect">
            <a:avLst/>
          </a:prstGeom>
        </p:spPr>
      </p:pic>
      <p:pic>
        <p:nvPicPr>
          <p:cNvPr id="31" name="Picture 30"/>
          <p:cNvPicPr>
            <a:picLocks noChangeAspect="1"/>
          </p:cNvPicPr>
          <p:nvPr/>
        </p:nvPicPr>
        <p:blipFill>
          <a:blip r:embed="rId4"/>
          <a:stretch>
            <a:fillRect/>
          </a:stretch>
        </p:blipFill>
        <p:spPr>
          <a:xfrm>
            <a:off x="9496497" y="1733051"/>
            <a:ext cx="1930360" cy="743580"/>
          </a:xfrm>
          <a:prstGeom prst="rect">
            <a:avLst/>
          </a:prstGeom>
        </p:spPr>
      </p:pic>
      <p:pic>
        <p:nvPicPr>
          <p:cNvPr id="32" name="Picture 2" descr="D:\Contracts\2012 12 (2009) NGO\2012 12 Report\EVD-006ne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8916" y="4981764"/>
            <a:ext cx="1774419" cy="131072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p:cNvPicPr>
            <a:picLocks noChangeAspect="1"/>
          </p:cNvPicPr>
          <p:nvPr/>
        </p:nvPicPr>
        <p:blipFill rotWithShape="1">
          <a:blip r:embed="rId6">
            <a:extLst>
              <a:ext uri="{28A0092B-C50C-407E-A947-70E740481C1C}">
                <a14:useLocalDpi xmlns:a14="http://schemas.microsoft.com/office/drawing/2010/main" val="0"/>
              </a:ext>
            </a:extLst>
          </a:blip>
          <a:srcRect l="2560" r="26670"/>
          <a:stretch/>
        </p:blipFill>
        <p:spPr>
          <a:xfrm>
            <a:off x="7088658" y="4949299"/>
            <a:ext cx="1812758" cy="1343185"/>
          </a:xfrm>
          <a:prstGeom prst="rect">
            <a:avLst/>
          </a:prstGeom>
          <a:ln>
            <a:solidFill>
              <a:schemeClr val="accent5">
                <a:lumMod val="75000"/>
              </a:schemeClr>
            </a:solidFill>
          </a:ln>
        </p:spPr>
      </p:pic>
      <p:sp>
        <p:nvSpPr>
          <p:cNvPr id="34" name="Rectangle 171"/>
          <p:cNvSpPr>
            <a:spLocks noChangeArrowheads="1"/>
          </p:cNvSpPr>
          <p:nvPr/>
        </p:nvSpPr>
        <p:spPr bwMode="auto">
          <a:xfrm>
            <a:off x="6907087" y="4373905"/>
            <a:ext cx="2175900" cy="553998"/>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b="1" kern="0" dirty="0" smtClean="0">
                <a:solidFill>
                  <a:srgbClr val="0066CC"/>
                </a:solidFill>
                <a:latin typeface="Arial Narrow" panose="020B0606020202030204" pitchFamily="34" charset="0"/>
                <a:cs typeface="Arial"/>
              </a:rPr>
              <a:t>E</a:t>
            </a:r>
            <a:r>
              <a:rPr lang="en-US" b="1" kern="0" baseline="-25000" dirty="0" smtClean="0">
                <a:solidFill>
                  <a:srgbClr val="0066CC"/>
                </a:solidFill>
                <a:latin typeface="Arial Narrow" pitchFamily="34" charset="0"/>
                <a:cs typeface="Arial"/>
              </a:rPr>
              <a:t>6</a:t>
            </a:r>
            <a:r>
              <a:rPr lang="en-US" b="1" kern="0" dirty="0" smtClean="0">
                <a:solidFill>
                  <a:srgbClr val="0066CC"/>
                </a:solidFill>
                <a:latin typeface="Arial Narrow" pitchFamily="34" charset="0"/>
                <a:cs typeface="Arial"/>
              </a:rPr>
              <a:t>: </a:t>
            </a:r>
            <a:r>
              <a:rPr lang="en-US" b="1" kern="0" dirty="0">
                <a:solidFill>
                  <a:srgbClr val="0066CC"/>
                </a:solidFill>
                <a:latin typeface="Arial Narrow" pitchFamily="34" charset="0"/>
                <a:cs typeface="Arial"/>
              </a:rPr>
              <a:t>Pickup </a:t>
            </a:r>
            <a:r>
              <a:rPr lang="en-US" b="1" kern="0" dirty="0" smtClean="0">
                <a:solidFill>
                  <a:srgbClr val="0066CC"/>
                </a:solidFill>
                <a:latin typeface="Arial Narrow" pitchFamily="34" charset="0"/>
                <a:cs typeface="Arial"/>
              </a:rPr>
              <a:t>truck leaves abandoned rice farm</a:t>
            </a:r>
            <a:endParaRPr lang="en-US" b="1" kern="0" dirty="0">
              <a:solidFill>
                <a:srgbClr val="0066CC"/>
              </a:solidFill>
              <a:latin typeface="Arial Narrow" pitchFamily="34" charset="0"/>
              <a:cs typeface="Arial"/>
            </a:endParaRPr>
          </a:p>
        </p:txBody>
      </p:sp>
      <p:pic>
        <p:nvPicPr>
          <p:cNvPr id="35" name="Picture 4" descr="C:\Users\Gheorghe Tecuci\AppData\Local\Microsoft\Windows\Temporary Internet Files\Content.IE5\4BETI9S8\MC900279110[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6936" y="4981764"/>
            <a:ext cx="1598866" cy="1305949"/>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171"/>
          <p:cNvSpPr>
            <a:spLocks noChangeArrowheads="1"/>
          </p:cNvSpPr>
          <p:nvPr/>
        </p:nvSpPr>
        <p:spPr bwMode="auto">
          <a:xfrm>
            <a:off x="669728" y="4373905"/>
            <a:ext cx="1333282" cy="553998"/>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b="1" kern="0" dirty="0" smtClean="0">
                <a:solidFill>
                  <a:srgbClr val="0066CC"/>
                </a:solidFill>
                <a:latin typeface="Arial Narrow" panose="020B0606020202030204" pitchFamily="34" charset="0"/>
                <a:cs typeface="Arial"/>
              </a:rPr>
              <a:t>E</a:t>
            </a:r>
            <a:r>
              <a:rPr lang="en-US" b="1" kern="0" baseline="-25000" dirty="0" smtClean="0">
                <a:solidFill>
                  <a:srgbClr val="0066CC"/>
                </a:solidFill>
                <a:latin typeface="Arial Narrow" pitchFamily="34" charset="0"/>
                <a:cs typeface="Arial"/>
              </a:rPr>
              <a:t>5</a:t>
            </a:r>
            <a:r>
              <a:rPr lang="en-US" b="1" kern="0" dirty="0" smtClean="0">
                <a:solidFill>
                  <a:srgbClr val="0066CC"/>
                </a:solidFill>
                <a:latin typeface="Arial Narrow" pitchFamily="34" charset="0"/>
                <a:cs typeface="Arial"/>
              </a:rPr>
              <a:t>: USFC confirms</a:t>
            </a:r>
            <a:r>
              <a:rPr lang="en-US" b="1" kern="0" dirty="0">
                <a:solidFill>
                  <a:srgbClr val="0066CC"/>
                </a:solidFill>
                <a:latin typeface="Arial Narrow" pitchFamily="34" charset="0"/>
                <a:cs typeface="Arial"/>
              </a:rPr>
              <a:t> </a:t>
            </a:r>
            <a:r>
              <a:rPr lang="en-US" b="1" kern="0" dirty="0" smtClean="0">
                <a:solidFill>
                  <a:srgbClr val="0066CC"/>
                </a:solidFill>
                <a:latin typeface="Arial Narrow" pitchFamily="34" charset="0"/>
                <a:cs typeface="Arial"/>
              </a:rPr>
              <a:t>route</a:t>
            </a:r>
          </a:p>
        </p:txBody>
      </p:sp>
      <p:sp>
        <p:nvSpPr>
          <p:cNvPr id="37" name="Rectangle 171"/>
          <p:cNvSpPr>
            <a:spLocks noChangeArrowheads="1"/>
          </p:cNvSpPr>
          <p:nvPr/>
        </p:nvSpPr>
        <p:spPr bwMode="auto">
          <a:xfrm>
            <a:off x="4780854" y="4373905"/>
            <a:ext cx="1414362" cy="553998"/>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b="1" kern="0" dirty="0" smtClean="0">
                <a:solidFill>
                  <a:srgbClr val="0066CC"/>
                </a:solidFill>
                <a:latin typeface="Arial Narrow" panose="020B0606020202030204" pitchFamily="34" charset="0"/>
                <a:cs typeface="Arial"/>
              </a:rPr>
              <a:t>E</a:t>
            </a:r>
            <a:r>
              <a:rPr lang="en-US" b="1" kern="0" baseline="-25000" dirty="0" smtClean="0">
                <a:solidFill>
                  <a:srgbClr val="0066CC"/>
                </a:solidFill>
                <a:latin typeface="Arial Narrow" pitchFamily="34" charset="0"/>
                <a:cs typeface="Arial"/>
              </a:rPr>
              <a:t>3</a:t>
            </a:r>
            <a:r>
              <a:rPr lang="en-US" b="1" kern="0" dirty="0" smtClean="0">
                <a:solidFill>
                  <a:srgbClr val="0066CC"/>
                </a:solidFill>
                <a:latin typeface="Arial Narrow" pitchFamily="34" charset="0"/>
                <a:cs typeface="Arial"/>
              </a:rPr>
              <a:t>: People get off pickup truck</a:t>
            </a:r>
          </a:p>
        </p:txBody>
      </p:sp>
      <p:sp>
        <p:nvSpPr>
          <p:cNvPr id="38" name="Rectangle 171"/>
          <p:cNvSpPr>
            <a:spLocks noChangeArrowheads="1"/>
          </p:cNvSpPr>
          <p:nvPr/>
        </p:nvSpPr>
        <p:spPr bwMode="auto">
          <a:xfrm>
            <a:off x="2554624" y="4373905"/>
            <a:ext cx="1423002" cy="553998"/>
          </a:xfrm>
          <a:prstGeom prst="rect">
            <a:avLst/>
          </a:prstGeom>
          <a:noFill/>
          <a:ln w="9525">
            <a:noFill/>
            <a:miter lim="800000"/>
            <a:headEnd/>
            <a:tailEnd/>
          </a:ln>
        </p:spPr>
        <p:txBody>
          <a:bodyPr wrap="square" lIns="0" tIns="0" rIns="0" bIns="0" anchor="ctr" anchorCtr="1">
            <a:spAutoFit/>
          </a:bodyPr>
          <a:lstStyle/>
          <a:p>
            <a:pPr algn="ctr" defTabSz="914400" fontAlgn="base">
              <a:spcBef>
                <a:spcPct val="0"/>
              </a:spcBef>
              <a:spcAft>
                <a:spcPct val="0"/>
              </a:spcAft>
              <a:defRPr/>
            </a:pPr>
            <a:r>
              <a:rPr lang="en-US" b="1" kern="0" dirty="0" smtClean="0">
                <a:solidFill>
                  <a:srgbClr val="0066CC"/>
                </a:solidFill>
                <a:latin typeface="Arial Narrow" panose="020B0606020202030204" pitchFamily="34" charset="0"/>
                <a:cs typeface="Arial"/>
              </a:rPr>
              <a:t>E</a:t>
            </a:r>
            <a:r>
              <a:rPr lang="en-US" b="1" kern="0" baseline="-25000" dirty="0" smtClean="0">
                <a:solidFill>
                  <a:srgbClr val="0066CC"/>
                </a:solidFill>
                <a:latin typeface="Arial Narrow" pitchFamily="34" charset="0"/>
                <a:cs typeface="Arial"/>
              </a:rPr>
              <a:t>2</a:t>
            </a:r>
            <a:r>
              <a:rPr lang="en-US" b="1" kern="0" dirty="0" smtClean="0">
                <a:solidFill>
                  <a:srgbClr val="0066CC"/>
                </a:solidFill>
                <a:latin typeface="Arial Narrow" pitchFamily="34" charset="0"/>
                <a:cs typeface="Arial"/>
              </a:rPr>
              <a:t>: Brushes, trees, and ruins </a:t>
            </a:r>
          </a:p>
        </p:txBody>
      </p:sp>
      <p:pic>
        <p:nvPicPr>
          <p:cNvPr id="39" name="Picture 38"/>
          <p:cNvPicPr>
            <a:picLocks noChangeAspect="1"/>
          </p:cNvPicPr>
          <p:nvPr/>
        </p:nvPicPr>
        <p:blipFill rotWithShape="1">
          <a:blip r:embed="rId8">
            <a:extLst>
              <a:ext uri="{28A0092B-C50C-407E-A947-70E740481C1C}">
                <a14:useLocalDpi xmlns:a14="http://schemas.microsoft.com/office/drawing/2010/main" val="0"/>
              </a:ext>
            </a:extLst>
          </a:blip>
          <a:srcRect l="21510" r="8322"/>
          <a:stretch/>
        </p:blipFill>
        <p:spPr>
          <a:xfrm>
            <a:off x="4589677" y="4958559"/>
            <a:ext cx="1796716" cy="1329155"/>
          </a:xfrm>
          <a:prstGeom prst="rect">
            <a:avLst/>
          </a:prstGeom>
        </p:spPr>
      </p:pic>
    </p:spTree>
    <p:extLst>
      <p:ext uri="{BB962C8B-B14F-4D97-AF65-F5344CB8AC3E}">
        <p14:creationId xmlns:p14="http://schemas.microsoft.com/office/powerpoint/2010/main" val="225897356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11676</TotalTime>
  <Words>1736</Words>
  <Application>Microsoft Office PowerPoint</Application>
  <PresentationFormat>Widescreen</PresentationFormat>
  <Paragraphs>341</Paragraphs>
  <Slides>25</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Arial Narrow</vt:lpstr>
      <vt:lpstr>Calibri</vt:lpstr>
      <vt:lpstr>Calibri Light</vt:lpstr>
      <vt:lpstr>Courier New</vt:lpstr>
      <vt:lpstr>Mangal</vt:lpstr>
      <vt:lpstr>Times New Roman</vt:lpstr>
      <vt:lpstr>Wingdings</vt:lpstr>
      <vt:lpstr>Retrospect</vt:lpstr>
      <vt:lpstr>Teaching Critical Thinking Skills in Science with sInvestigator:  Project Introduction</vt:lpstr>
      <vt:lpstr>Overview</vt:lpstr>
      <vt:lpstr>Project Objective and Approach</vt:lpstr>
      <vt:lpstr>Overview</vt:lpstr>
      <vt:lpstr>Disciple Theory, Methodology, and Tools for the Development of Cognitive Assistants</vt:lpstr>
      <vt:lpstr>Computational Theory of Intelligence Analysis</vt:lpstr>
      <vt:lpstr>PowerPoint Presentation</vt:lpstr>
      <vt:lpstr>PowerPoint Presentation</vt:lpstr>
      <vt:lpstr>PowerPoint Presentation</vt:lpstr>
      <vt:lpstr>PowerPoint Presentation</vt:lpstr>
      <vt:lpstr>PowerPoint Presentation</vt:lpstr>
      <vt:lpstr>PowerPoint Presentation</vt:lpstr>
      <vt:lpstr>Overview</vt:lpstr>
      <vt:lpstr>PowerPoint Presentation</vt:lpstr>
      <vt:lpstr>PowerPoint Presentation</vt:lpstr>
      <vt:lpstr>PowerPoint Presentation</vt:lpstr>
      <vt:lpstr>PowerPoint Presentation</vt:lpstr>
      <vt:lpstr>Overview</vt:lpstr>
      <vt:lpstr>PowerPoint Presentation</vt:lpstr>
      <vt:lpstr>PowerPoint Presentation</vt:lpstr>
      <vt:lpstr>PowerPoint Presentation</vt:lpstr>
      <vt:lpstr>PowerPoint Presentation</vt:lpstr>
      <vt:lpstr>Project Activities (October 2016 – May 2017)</vt:lpstr>
      <vt:lpstr>Discussion</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Critical Thinking Skills in Science with sInvestigator:  Building on Knowledge Engineering and Intelligence Analysis Research</dc:title>
  <dc:creator>Gheorghe Tecuci</dc:creator>
  <cp:lastModifiedBy>Gheorghe D Tecuci</cp:lastModifiedBy>
  <cp:revision>43</cp:revision>
  <dcterms:created xsi:type="dcterms:W3CDTF">2016-11-21T20:12:42Z</dcterms:created>
  <dcterms:modified xsi:type="dcterms:W3CDTF">2017-08-15T00:00:34Z</dcterms:modified>
</cp:coreProperties>
</file>