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5" r:id="rId1"/>
  </p:sldMasterIdLst>
  <p:notesMasterIdLst>
    <p:notesMasterId r:id="rId29"/>
  </p:notesMasterIdLst>
  <p:sldIdLst>
    <p:sldId id="363" r:id="rId2"/>
    <p:sldId id="579" r:id="rId3"/>
    <p:sldId id="559" r:id="rId4"/>
    <p:sldId id="561" r:id="rId5"/>
    <p:sldId id="560" r:id="rId6"/>
    <p:sldId id="562" r:id="rId7"/>
    <p:sldId id="570" r:id="rId8"/>
    <p:sldId id="564" r:id="rId9"/>
    <p:sldId id="565" r:id="rId10"/>
    <p:sldId id="566" r:id="rId11"/>
    <p:sldId id="567" r:id="rId12"/>
    <p:sldId id="568" r:id="rId13"/>
    <p:sldId id="569" r:id="rId14"/>
    <p:sldId id="563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81" r:id="rId24"/>
    <p:sldId id="580" r:id="rId25"/>
    <p:sldId id="584" r:id="rId26"/>
    <p:sldId id="582" r:id="rId27"/>
    <p:sldId id="5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Meckl" initials="S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95C6EB"/>
    <a:srgbClr val="0000FF"/>
    <a:srgbClr val="FFFFCC"/>
    <a:srgbClr val="FFFFFF"/>
    <a:srgbClr val="FFCC99"/>
    <a:srgbClr val="FF00FF"/>
    <a:srgbClr val="D2EFFA"/>
    <a:srgbClr val="E6FFFE"/>
    <a:srgbClr val="C0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228" autoAdjust="0"/>
    <p:restoredTop sz="95946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01" y="110"/>
      </p:cViewPr>
      <p:guideLst>
        <p:guide orient="horz" pos="3312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981C-056D-EF43-81A7-8992A6DD2D2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EBA4-99F6-754D-A27A-E48DA958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7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2EBA4-99F6-754D-A27A-E48DA958ED3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96445" y="4343400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286603"/>
            <a:ext cx="10972800" cy="742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185863"/>
            <a:ext cx="10987087" cy="5014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2648" y="1014984"/>
            <a:ext cx="109728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48344" y="6511533"/>
            <a:ext cx="1495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E6FFFE"/>
                </a:solidFill>
              </a:rPr>
              <a:t>Page </a:t>
            </a:r>
            <a:fld id="{A9CE57CC-4033-994E-B9BB-DAC29FE6A572}" type="slidenum">
              <a:rPr lang="en-US" sz="1200" smtClean="0">
                <a:solidFill>
                  <a:srgbClr val="E6FFFE"/>
                </a:solidFill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E6FF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348344" y="6511533"/>
            <a:ext cx="1495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E6FFFE"/>
                </a:solidFill>
              </a:rPr>
              <a:t>Page </a:t>
            </a:r>
            <a:fld id="{A9CE57CC-4033-994E-B9BB-DAC29FE6A572}" type="slidenum">
              <a:rPr lang="en-US" sz="1200" smtClean="0">
                <a:solidFill>
                  <a:srgbClr val="E6FFFE"/>
                </a:solidFill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E6FF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455F51"/>
                </a:solidFill>
              </a:rPr>
              <a:t>sInvestigator - Learning Agents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sInvestigator - Learning Agents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9"/>
            </a:gs>
            <a:gs pos="74000">
              <a:schemeClr val="accent1">
                <a:lumMod val="20000"/>
                <a:lumOff val="80000"/>
              </a:schemeClr>
            </a:gs>
            <a:gs pos="83000">
              <a:srgbClr val="FFFFF8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sInvestigator - Learning Agents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Evidence Evaluation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431332" cy="541681"/>
          </a:xfrm>
        </p:spPr>
        <p:txBody>
          <a:bodyPr>
            <a:normAutofit/>
          </a:bodyPr>
          <a:lstStyle/>
          <a:p>
            <a:r>
              <a:rPr lang="en-US" dirty="0" smtClean="0"/>
              <a:t>Year 1 Focus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029" y="6447103"/>
            <a:ext cx="399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/>
                </a:solidFill>
              </a:rPr>
              <a:t>(C) </a:t>
            </a:r>
            <a:r>
              <a:rPr lang="en-US" sz="900" dirty="0" smtClean="0">
                <a:solidFill>
                  <a:srgbClr val="FFFFFF"/>
                </a:solidFill>
              </a:rPr>
              <a:t>2017 </a:t>
            </a:r>
            <a:r>
              <a:rPr lang="mr-IN" sz="900" dirty="0">
                <a:solidFill>
                  <a:srgbClr val="FFFFFF"/>
                </a:solidFill>
              </a:rPr>
              <a:t>–</a:t>
            </a:r>
            <a:r>
              <a:rPr lang="en-US" sz="900" dirty="0">
                <a:solidFill>
                  <a:srgbClr val="FFFFFF"/>
                </a:solidFill>
              </a:rPr>
              <a:t> George Mason University</a:t>
            </a:r>
            <a:r>
              <a:rPr lang="en-US" sz="900" dirty="0" smtClean="0">
                <a:solidFill>
                  <a:srgbClr val="FFFFFF"/>
                </a:solidFill>
              </a:rPr>
              <a:t>, Learning Agents Center </a:t>
            </a:r>
            <a:endParaRPr lang="en-US" sz="9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rgbClr val="FFFFFF"/>
                </a:solidFill>
              </a:rPr>
              <a:t>Laboratory for Collective </a:t>
            </a:r>
            <a:r>
              <a:rPr lang="en-US" sz="900" dirty="0" smtClean="0">
                <a:solidFill>
                  <a:srgbClr val="FFFFFF"/>
                </a:solidFill>
              </a:rPr>
              <a:t>Intelligence, Mihai Boicu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3653" y="6449008"/>
            <a:ext cx="239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E6FFFE"/>
                </a:solidFill>
              </a:rPr>
              <a:t>Argupedias </a:t>
            </a:r>
            <a:r>
              <a:rPr lang="mr-IN" sz="900" dirty="0">
                <a:solidFill>
                  <a:srgbClr val="E6FFFE"/>
                </a:solidFill>
              </a:rPr>
              <a:t>–</a:t>
            </a:r>
            <a:r>
              <a:rPr lang="en-US" sz="900" dirty="0">
                <a:solidFill>
                  <a:srgbClr val="E6FFFE"/>
                </a:solidFill>
              </a:rPr>
              <a:t> The Encyclopedia of </a:t>
            </a:r>
            <a:r>
              <a:rPr lang="en-US" sz="900" dirty="0" smtClean="0">
                <a:solidFill>
                  <a:srgbClr val="E6FFFE"/>
                </a:solidFill>
              </a:rPr>
              <a:t>Arguments for Crowd Problem Solving </a:t>
            </a:r>
            <a:endParaRPr lang="en-US" sz="900" dirty="0">
              <a:solidFill>
                <a:srgbClr val="E6FFF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7" y="439817"/>
            <a:ext cx="4182218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Evidence in sInvestigator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8" y="1185863"/>
            <a:ext cx="5320442" cy="5014912"/>
          </a:xfrm>
        </p:spPr>
      </p:pic>
    </p:spTree>
    <p:extLst>
      <p:ext uri="{BB962C8B-B14F-4D97-AF65-F5344CB8AC3E}">
        <p14:creationId xmlns:p14="http://schemas.microsoft.com/office/powerpoint/2010/main" val="1745267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Associating the Evidence in sInvestigator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59" y="1185863"/>
            <a:ext cx="5060920" cy="5014912"/>
          </a:xfrm>
        </p:spPr>
      </p:pic>
      <p:sp>
        <p:nvSpPr>
          <p:cNvPr id="5" name="Rounded Rectangular Callout 4"/>
          <p:cNvSpPr/>
          <p:nvPr/>
        </p:nvSpPr>
        <p:spPr>
          <a:xfrm>
            <a:off x="1952788" y="4583812"/>
            <a:ext cx="1658318" cy="612648"/>
          </a:xfrm>
          <a:prstGeom prst="wedgeRoundRectCallout">
            <a:avLst>
              <a:gd name="adj1" fmla="val 91031"/>
              <a:gd name="adj2" fmla="val 397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RELEVANCE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62747" y="5392293"/>
            <a:ext cx="1658318" cy="612648"/>
          </a:xfrm>
          <a:prstGeom prst="wedgeRoundRectCallout">
            <a:avLst>
              <a:gd name="adj1" fmla="val 106919"/>
              <a:gd name="adj2" fmla="val -3616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CREDIBILITY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6845" r="9842" b="8746"/>
          <a:stretch/>
        </p:blipFill>
        <p:spPr>
          <a:xfrm>
            <a:off x="8329611" y="4397644"/>
            <a:ext cx="2223280" cy="17203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554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Credibility Features for 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6" y="1257301"/>
            <a:ext cx="6495505" cy="50149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418742"/>
            <a:ext cx="4929706" cy="1553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769616"/>
            <a:ext cx="4929706" cy="188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4686300"/>
            <a:ext cx="4929706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Single Chain Rule (AND)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154866"/>
            <a:ext cx="6473282" cy="501491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6" y="1912770"/>
            <a:ext cx="3517392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3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Part 1: Introducing a simple argument </a:t>
            </a:r>
          </a:p>
          <a:p>
            <a:pPr lvl="1"/>
            <a:r>
              <a:rPr lang="en-US" sz="3200" dirty="0"/>
              <a:t>Part 2: Using Google search to support the argument</a:t>
            </a:r>
          </a:p>
          <a:p>
            <a:pPr lvl="1"/>
            <a:r>
              <a:rPr lang="en-US" sz="3200" dirty="0">
                <a:solidFill>
                  <a:srgbClr val="009193"/>
                </a:solidFill>
              </a:rPr>
              <a:t>Part 3: Analyzing evidence features</a:t>
            </a:r>
          </a:p>
          <a:p>
            <a:pPr lvl="1"/>
            <a:r>
              <a:rPr lang="en-US" sz="3200" dirty="0"/>
              <a:t>Part 4: Using authoritative sources to support the argument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6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the Original 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1813719"/>
            <a:ext cx="10388600" cy="3759200"/>
          </a:xfrm>
        </p:spPr>
      </p:pic>
    </p:spTree>
    <p:extLst>
      <p:ext uri="{BB962C8B-B14F-4D97-AF65-F5344CB8AC3E}">
        <p14:creationId xmlns:p14="http://schemas.microsoft.com/office/powerpoint/2010/main" val="121972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on the Internet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5" y="1208221"/>
            <a:ext cx="4810161" cy="349331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34" y="2603509"/>
            <a:ext cx="5872769" cy="1912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59" y="4787898"/>
            <a:ext cx="9800144" cy="13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7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 of an Internet Book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5"/>
          <a:stretch/>
        </p:blipFill>
        <p:spPr>
          <a:xfrm>
            <a:off x="371475" y="1228724"/>
            <a:ext cx="6607549" cy="373883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37" y="1228724"/>
            <a:ext cx="4914088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Part 1: Introducing a simple argument </a:t>
            </a:r>
          </a:p>
          <a:p>
            <a:pPr lvl="1"/>
            <a:r>
              <a:rPr lang="en-US" sz="3200" dirty="0"/>
              <a:t>Part 2: Using Google search to support the argument</a:t>
            </a:r>
          </a:p>
          <a:p>
            <a:pPr lvl="1"/>
            <a:r>
              <a:rPr lang="en-US" sz="3200" dirty="0"/>
              <a:t>Part 3: Analyzing evidence features</a:t>
            </a:r>
          </a:p>
          <a:p>
            <a:pPr lvl="1"/>
            <a:r>
              <a:rPr lang="en-US" sz="3200" dirty="0">
                <a:solidFill>
                  <a:srgbClr val="009193"/>
                </a:solidFill>
              </a:rPr>
              <a:t>Part 4: Using authoritative sources to support the argument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62" y="1185863"/>
            <a:ext cx="4715514" cy="5014912"/>
          </a:xfrm>
        </p:spPr>
      </p:pic>
    </p:spTree>
    <p:extLst>
      <p:ext uri="{BB962C8B-B14F-4D97-AF65-F5344CB8AC3E}">
        <p14:creationId xmlns:p14="http://schemas.microsoft.com/office/powerpoint/2010/main" val="12417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Presentation Goals</a:t>
            </a:r>
          </a:p>
          <a:p>
            <a:pPr lvl="1"/>
            <a:r>
              <a:rPr lang="en-US" sz="3200" dirty="0" smtClean="0"/>
              <a:t>Lesson Objective</a:t>
            </a:r>
          </a:p>
          <a:p>
            <a:pPr lvl="1"/>
            <a:r>
              <a:rPr lang="en-US" sz="3200" dirty="0" smtClean="0"/>
              <a:t>Module Overview</a:t>
            </a:r>
          </a:p>
          <a:p>
            <a:pPr lvl="1"/>
            <a:r>
              <a:rPr lang="en-US" sz="3200" dirty="0" smtClean="0"/>
              <a:t>Available Lessons with Instructions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4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186716"/>
            <a:ext cx="8450174" cy="50149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8587"/>
            <a:ext cx="4065114" cy="432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Authoritative Resource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0" y="1185863"/>
            <a:ext cx="10681657" cy="5014912"/>
          </a:xfrm>
        </p:spPr>
      </p:pic>
    </p:spTree>
    <p:extLst>
      <p:ext uri="{BB962C8B-B14F-4D97-AF65-F5344CB8AC3E}">
        <p14:creationId xmlns:p14="http://schemas.microsoft.com/office/powerpoint/2010/main" val="154094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Authoritative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1" y="1200151"/>
            <a:ext cx="6667975" cy="50149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4" y="1028700"/>
            <a:ext cx="5476875" cy="369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2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Presentation Goals</a:t>
            </a:r>
          </a:p>
          <a:p>
            <a:pPr lvl="1"/>
            <a:r>
              <a:rPr lang="en-US" sz="3200" dirty="0" smtClean="0"/>
              <a:t>Lesson Objective</a:t>
            </a:r>
          </a:p>
          <a:p>
            <a:pPr lvl="1"/>
            <a:r>
              <a:rPr lang="en-US" sz="3200" dirty="0" smtClean="0"/>
              <a:t>Module Overview</a:t>
            </a:r>
          </a:p>
          <a:p>
            <a:pPr lvl="1"/>
            <a:r>
              <a:rPr lang="en-US" sz="3200" dirty="0" smtClean="0">
                <a:solidFill>
                  <a:srgbClr val="009193"/>
                </a:solidFill>
              </a:rPr>
              <a:t>Available Lessons with Instructions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0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Lessons with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Inquiry: What is the wind power potential of US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Two lessons presented various aspects related to evidence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8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Inquiry: What is the wind power potential of US?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02" y="2052976"/>
            <a:ext cx="3229459" cy="401478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0076" y="1185863"/>
            <a:ext cx="3979781" cy="50149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/>
              <a:t>Knowledge Bases: </a:t>
            </a:r>
          </a:p>
          <a:p>
            <a:pPr lvl="2"/>
            <a:r>
              <a:rPr lang="en-US" sz="2800" dirty="0" smtClean="0"/>
              <a:t>05 Evidence Evaluation</a:t>
            </a:r>
          </a:p>
          <a:p>
            <a:pPr lvl="2"/>
            <a:r>
              <a:rPr lang="en-US" sz="2800" dirty="0" smtClean="0"/>
              <a:t>09 Evidence </a:t>
            </a:r>
            <a:r>
              <a:rPr lang="en-US" sz="2800" smtClean="0"/>
              <a:t>Search and</a:t>
            </a:r>
            <a:br>
              <a:rPr lang="en-US" sz="2800" smtClean="0"/>
            </a:br>
            <a:r>
              <a:rPr lang="en-US" sz="2800" smtClean="0"/>
              <a:t>Representation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18" y="2028825"/>
            <a:ext cx="3340884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Inquiry: What is the wind power potential of US?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1210469"/>
            <a:ext cx="6578600" cy="4965700"/>
          </a:xfrm>
        </p:spPr>
      </p:pic>
    </p:spTree>
    <p:extLst>
      <p:ext uri="{BB962C8B-B14F-4D97-AF65-F5344CB8AC3E}">
        <p14:creationId xmlns:p14="http://schemas.microsoft.com/office/powerpoint/2010/main" val="942419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by Step Instructions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" y="1185863"/>
            <a:ext cx="10268156" cy="5014912"/>
          </a:xfrm>
        </p:spPr>
      </p:pic>
    </p:spTree>
    <p:extLst>
      <p:ext uri="{BB962C8B-B14F-4D97-AF65-F5344CB8AC3E}">
        <p14:creationId xmlns:p14="http://schemas.microsoft.com/office/powerpoint/2010/main" val="272037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Sample Lesson Plan</a:t>
            </a:r>
          </a:p>
          <a:p>
            <a:pPr lvl="1"/>
            <a:r>
              <a:rPr lang="en-US" sz="3200" dirty="0" smtClean="0"/>
              <a:t>Introducing Evidence Analysis Principles</a:t>
            </a:r>
          </a:p>
          <a:p>
            <a:pPr lvl="1"/>
            <a:r>
              <a:rPr lang="en-US" sz="3200" dirty="0" smtClean="0"/>
              <a:t>Introducing sInvestigator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2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Understand how evidence is used to construct simple arguments</a:t>
            </a:r>
          </a:p>
          <a:p>
            <a:pPr lvl="1"/>
            <a:r>
              <a:rPr lang="en-US" sz="3200" dirty="0" smtClean="0"/>
              <a:t>Understand the main credentials of scientific open source evidence</a:t>
            </a:r>
          </a:p>
          <a:p>
            <a:pPr lvl="1"/>
            <a:r>
              <a:rPr lang="en-US" sz="3200" dirty="0" smtClean="0"/>
              <a:t>Analyze the main credentials of representative types of open source scientific evidence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7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Part 1: Introducing a simple argument </a:t>
            </a:r>
          </a:p>
          <a:p>
            <a:pPr lvl="1"/>
            <a:r>
              <a:rPr lang="en-US" sz="3200" dirty="0" smtClean="0"/>
              <a:t>Part 2: Using Google search to support the argument</a:t>
            </a:r>
          </a:p>
          <a:p>
            <a:pPr lvl="1"/>
            <a:r>
              <a:rPr lang="en-US" sz="3200" dirty="0" smtClean="0"/>
              <a:t>Part 3: Analyzing evidence features</a:t>
            </a:r>
          </a:p>
          <a:p>
            <a:pPr lvl="1"/>
            <a:r>
              <a:rPr lang="en-US" sz="3200" dirty="0" smtClean="0"/>
              <a:t>Part 4: Using authoritative sources to support the argument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8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an Inquiry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45" y="1185863"/>
            <a:ext cx="9197348" cy="5014912"/>
          </a:xfrm>
        </p:spPr>
      </p:pic>
    </p:spTree>
    <p:extLst>
      <p:ext uri="{BB962C8B-B14F-4D97-AF65-F5344CB8AC3E}">
        <p14:creationId xmlns:p14="http://schemas.microsoft.com/office/powerpoint/2010/main" val="60489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Part 1: Introducing a simple argument </a:t>
            </a:r>
          </a:p>
          <a:p>
            <a:pPr lvl="1"/>
            <a:r>
              <a:rPr lang="en-US" sz="3200" dirty="0">
                <a:solidFill>
                  <a:srgbClr val="009193"/>
                </a:solidFill>
              </a:rPr>
              <a:t>Part 2: Using Google search to support the argument</a:t>
            </a:r>
          </a:p>
          <a:p>
            <a:pPr lvl="1"/>
            <a:r>
              <a:rPr lang="en-US" sz="3200" dirty="0"/>
              <a:t>Part 3: Analyzing evidence features</a:t>
            </a:r>
          </a:p>
          <a:p>
            <a:pPr lvl="1"/>
            <a:r>
              <a:rPr lang="en-US" sz="3200" dirty="0"/>
              <a:t>Part 4: Using authoritative sources to support the argument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3" y="1185863"/>
            <a:ext cx="10630112" cy="5014912"/>
          </a:xfrm>
        </p:spPr>
      </p:pic>
    </p:spTree>
    <p:extLst>
      <p:ext uri="{BB962C8B-B14F-4D97-AF65-F5344CB8AC3E}">
        <p14:creationId xmlns:p14="http://schemas.microsoft.com/office/powerpoint/2010/main" val="99869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 Evidence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1028700"/>
            <a:ext cx="4872037" cy="15054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2696705"/>
            <a:ext cx="10430242" cy="32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7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6564</TotalTime>
  <Words>354</Words>
  <Application>Microsoft Office PowerPoint</Application>
  <PresentationFormat>Widescreen</PresentationFormat>
  <Paragraphs>76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Mangal</vt:lpstr>
      <vt:lpstr>1_Retrospect</vt:lpstr>
      <vt:lpstr>Evidence Evaluation</vt:lpstr>
      <vt:lpstr>Overview</vt:lpstr>
      <vt:lpstr>Presentation Goals</vt:lpstr>
      <vt:lpstr>Lesson Objectives</vt:lpstr>
      <vt:lpstr>Module Overview</vt:lpstr>
      <vt:lpstr>Formulating an Inquiry</vt:lpstr>
      <vt:lpstr>Module Overview</vt:lpstr>
      <vt:lpstr>Searching for Evidence</vt:lpstr>
      <vt:lpstr>Wikipedia Evidence</vt:lpstr>
      <vt:lpstr>Defining the Evidence in sInvestigator</vt:lpstr>
      <vt:lpstr>Associating the Evidence in sInvestigator</vt:lpstr>
      <vt:lpstr>Credibility Features for Evidence</vt:lpstr>
      <vt:lpstr>The Single Chain Rule (AND)</vt:lpstr>
      <vt:lpstr>Module Overview</vt:lpstr>
      <vt:lpstr>Searching the Original Text</vt:lpstr>
      <vt:lpstr>Book on the Internet</vt:lpstr>
      <vt:lpstr>Credentials of an Internet Book</vt:lpstr>
      <vt:lpstr>Module Overview</vt:lpstr>
      <vt:lpstr>The Book</vt:lpstr>
      <vt:lpstr>Book Analysis</vt:lpstr>
      <vt:lpstr>Online Authoritative Resource</vt:lpstr>
      <vt:lpstr>Online Authoritative Analysis</vt:lpstr>
      <vt:lpstr>Overview</vt:lpstr>
      <vt:lpstr>Available Lessons with Instructions</vt:lpstr>
      <vt:lpstr>Inquiry: What is the wind power potential of US?</vt:lpstr>
      <vt:lpstr>Inquiry: What is the wind power potential of US?</vt:lpstr>
      <vt:lpstr>Step by Step 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Co-Arg</dc:title>
  <dc:creator>Gheorghe Tecuci</dc:creator>
  <cp:lastModifiedBy>Gheorghe D Tecuci</cp:lastModifiedBy>
  <cp:revision>166</cp:revision>
  <dcterms:created xsi:type="dcterms:W3CDTF">2016-11-21T20:12:42Z</dcterms:created>
  <dcterms:modified xsi:type="dcterms:W3CDTF">2017-08-15T00:10:06Z</dcterms:modified>
</cp:coreProperties>
</file>