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1"/>
  </p:notesMasterIdLst>
  <p:handoutMasterIdLst>
    <p:handoutMasterId r:id="rId22"/>
  </p:handoutMasterIdLst>
  <p:sldIdLst>
    <p:sldId id="330" r:id="rId4"/>
    <p:sldId id="256" r:id="rId5"/>
    <p:sldId id="324" r:id="rId6"/>
    <p:sldId id="336" r:id="rId7"/>
    <p:sldId id="340" r:id="rId8"/>
    <p:sldId id="329" r:id="rId9"/>
    <p:sldId id="327" r:id="rId10"/>
    <p:sldId id="334" r:id="rId11"/>
    <p:sldId id="331" r:id="rId12"/>
    <p:sldId id="332" r:id="rId13"/>
    <p:sldId id="325" r:id="rId14"/>
    <p:sldId id="323" r:id="rId15"/>
    <p:sldId id="335" r:id="rId16"/>
    <p:sldId id="339" r:id="rId17"/>
    <p:sldId id="328" r:id="rId18"/>
    <p:sldId id="314" r:id="rId19"/>
    <p:sldId id="33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79" autoAdjust="0"/>
    <p:restoredTop sz="92066" autoAdjust="0"/>
  </p:normalViewPr>
  <p:slideViewPr>
    <p:cSldViewPr>
      <p:cViewPr varScale="1">
        <p:scale>
          <a:sx n="63" d="100"/>
          <a:sy n="63" d="100"/>
        </p:scale>
        <p:origin x="124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B472B2-528A-4B0D-BF95-B115B65C5E13}" type="datetimeFigureOut">
              <a:rPr lang="en-US" smtClean="0"/>
              <a:t>6/2/2017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B191D0-A408-48EC-A289-A1D32E272DB6}" type="slidenum">
              <a:rPr lang="en-US" smtClean="0"/>
              <a:t>‹#›</a:t>
            </a:fld>
            <a:endParaRPr lang="en-US"/>
          </a:p>
        </p:txBody>
      </p:sp>
    </p:spTree>
    <p:extLst>
      <p:ext uri="{BB962C8B-B14F-4D97-AF65-F5344CB8AC3E}">
        <p14:creationId xmlns:p14="http://schemas.microsoft.com/office/powerpoint/2010/main" val="141318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2B645-607F-024E-A95A-A5D5575F1C0D}" type="datetimeFigureOut">
              <a:rPr lang="en-US" smtClean="0"/>
              <a:t>6/2/2017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01A7C-9D8D-8840-ABDA-1AA697475DB5}" type="slidenum">
              <a:rPr lang="en-US" smtClean="0"/>
              <a:t>‹#›</a:t>
            </a:fld>
            <a:endParaRPr lang="en-US" dirty="0"/>
          </a:p>
        </p:txBody>
      </p:sp>
    </p:spTree>
    <p:extLst>
      <p:ext uri="{BB962C8B-B14F-4D97-AF65-F5344CB8AC3E}">
        <p14:creationId xmlns:p14="http://schemas.microsoft.com/office/powerpoint/2010/main" val="142349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a:t>
            </a:r>
            <a:r>
              <a:rPr lang="en-US" baseline="0" dirty="0"/>
              <a:t> engagement w/system after brief introduction during Class 1</a:t>
            </a:r>
          </a:p>
          <a:p>
            <a:r>
              <a:rPr lang="en-US" baseline="0" dirty="0"/>
              <a:t>Class 2 – Demonstration with relatable example -  not course content</a:t>
            </a:r>
          </a:p>
          <a:p>
            <a:r>
              <a:rPr lang="en-US" baseline="0" dirty="0"/>
              <a:t>Classes 3 and 10  - Course content, scaffolder introduction of system features</a:t>
            </a:r>
            <a:endParaRPr lang="en-US" dirty="0"/>
          </a:p>
          <a:p>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a:t>
            </a:fld>
            <a:endParaRPr lang="en-US" dirty="0"/>
          </a:p>
        </p:txBody>
      </p:sp>
    </p:spTree>
    <p:extLst>
      <p:ext uri="{BB962C8B-B14F-4D97-AF65-F5344CB8AC3E}">
        <p14:creationId xmlns:p14="http://schemas.microsoft.com/office/powerpoint/2010/main" val="2683102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a:t>
            </a:r>
            <a:r>
              <a:rPr lang="en-US" baseline="0" dirty="0"/>
              <a:t> 15 minutes explanation – allow 10 minutes to engage with system</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10</a:t>
            </a:fld>
            <a:endParaRPr lang="en-US" dirty="0"/>
          </a:p>
        </p:txBody>
      </p:sp>
    </p:spTree>
    <p:extLst>
      <p:ext uri="{BB962C8B-B14F-4D97-AF65-F5344CB8AC3E}">
        <p14:creationId xmlns:p14="http://schemas.microsoft.com/office/powerpoint/2010/main" val="1128183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a:t>
            </a:r>
            <a:r>
              <a:rPr lang="en-US" baseline="0" dirty="0"/>
              <a:t> – students used Internet search to find relevant evidence</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11</a:t>
            </a:fld>
            <a:endParaRPr lang="en-US" dirty="0"/>
          </a:p>
        </p:txBody>
      </p:sp>
    </p:spTree>
    <p:extLst>
      <p:ext uri="{BB962C8B-B14F-4D97-AF65-F5344CB8AC3E}">
        <p14:creationId xmlns:p14="http://schemas.microsoft.com/office/powerpoint/2010/main" val="785712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a:t>
            </a:r>
            <a:r>
              <a:rPr lang="en-US" baseline="0" dirty="0"/>
              <a:t> minute lecture followed by 10 minutes with sInvestigator in collaborative groups</a:t>
            </a:r>
          </a:p>
          <a:p>
            <a:r>
              <a:rPr lang="en-US" baseline="0" dirty="0"/>
              <a:t>Focus on responding to a scientific inquiry with supporting hypotheses to build an argument</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12</a:t>
            </a:fld>
            <a:endParaRPr lang="en-US" dirty="0"/>
          </a:p>
        </p:txBody>
      </p:sp>
    </p:spTree>
    <p:extLst>
      <p:ext uri="{BB962C8B-B14F-4D97-AF65-F5344CB8AC3E}">
        <p14:creationId xmlns:p14="http://schemas.microsoft.com/office/powerpoint/2010/main" val="3523110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Collapsed</a:t>
            </a:r>
            <a:r>
              <a:rPr lang="en-US" baseline="0" dirty="0"/>
              <a:t> version of argumentation – you will see supporting hypotheses and sub hypotheses.</a:t>
            </a:r>
          </a:p>
          <a:p>
            <a:r>
              <a:rPr lang="en-US" dirty="0"/>
              <a:t>Flash drive file</a:t>
            </a:r>
            <a:r>
              <a:rPr lang="en-US" baseline="0" dirty="0"/>
              <a:t> – simulate internet search with 6 pieces of evidence, some of which were selected by the students during the class exercise.</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13</a:t>
            </a:fld>
            <a:endParaRPr lang="en-US" dirty="0"/>
          </a:p>
        </p:txBody>
      </p:sp>
    </p:spTree>
    <p:extLst>
      <p:ext uri="{BB962C8B-B14F-4D97-AF65-F5344CB8AC3E}">
        <p14:creationId xmlns:p14="http://schemas.microsoft.com/office/powerpoint/2010/main" val="578054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14</a:t>
            </a:fld>
            <a:endParaRPr lang="en-US" dirty="0"/>
          </a:p>
        </p:txBody>
      </p:sp>
    </p:spTree>
    <p:extLst>
      <p:ext uri="{BB962C8B-B14F-4D97-AF65-F5344CB8AC3E}">
        <p14:creationId xmlns:p14="http://schemas.microsoft.com/office/powerpoint/2010/main" val="42144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evidence</a:t>
            </a:r>
            <a:r>
              <a:rPr lang="en-US" baseline="0" dirty="0"/>
              <a:t> is not named</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15</a:t>
            </a:fld>
            <a:endParaRPr lang="en-US" dirty="0"/>
          </a:p>
        </p:txBody>
      </p:sp>
    </p:spTree>
    <p:extLst>
      <p:ext uri="{BB962C8B-B14F-4D97-AF65-F5344CB8AC3E}">
        <p14:creationId xmlns:p14="http://schemas.microsoft.com/office/powerpoint/2010/main" val="4171328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2</a:t>
            </a:fld>
            <a:endParaRPr lang="en-US" dirty="0"/>
          </a:p>
        </p:txBody>
      </p:sp>
    </p:spTree>
    <p:extLst>
      <p:ext uri="{BB962C8B-B14F-4D97-AF65-F5344CB8AC3E}">
        <p14:creationId xmlns:p14="http://schemas.microsoft.com/office/powerpoint/2010/main" val="364604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Researcher</a:t>
            </a:r>
            <a:r>
              <a:rPr lang="en-US" baseline="0" dirty="0"/>
              <a:t> created items – varying credibility and relevance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Relevance – What would be the probability of the hypothesis if the evidence were true?</a:t>
            </a:r>
            <a:endParaRPr lang="en-US" dirty="0"/>
          </a:p>
          <a:p>
            <a:r>
              <a:rPr lang="en-US" baseline="0" dirty="0"/>
              <a:t>Credibility – What is the probability that what the evidence is telling us is true? </a:t>
            </a:r>
          </a:p>
        </p:txBody>
      </p:sp>
      <p:sp>
        <p:nvSpPr>
          <p:cNvPr id="4" name="Slide Number Placeholder 3"/>
          <p:cNvSpPr>
            <a:spLocks noGrp="1"/>
          </p:cNvSpPr>
          <p:nvPr>
            <p:ph type="sldNum" sz="quarter" idx="10"/>
          </p:nvPr>
        </p:nvSpPr>
        <p:spPr/>
        <p:txBody>
          <a:bodyPr/>
          <a:lstStyle/>
          <a:p>
            <a:fld id="{03401A7C-9D8D-8840-ABDA-1AA697475DB5}" type="slidenum">
              <a:rPr lang="en-US" smtClean="0"/>
              <a:t>3</a:t>
            </a:fld>
            <a:endParaRPr lang="en-US" dirty="0"/>
          </a:p>
        </p:txBody>
      </p:sp>
    </p:spTree>
    <p:extLst>
      <p:ext uri="{BB962C8B-B14F-4D97-AF65-F5344CB8AC3E}">
        <p14:creationId xmlns:p14="http://schemas.microsoft.com/office/powerpoint/2010/main" val="28603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encouraging you to engage with the system as individuals, but during your work times we encourage you to collaborate with the people at your tables</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4</a:t>
            </a:fld>
            <a:endParaRPr lang="en-US" dirty="0"/>
          </a:p>
        </p:txBody>
      </p:sp>
    </p:spTree>
    <p:extLst>
      <p:ext uri="{BB962C8B-B14F-4D97-AF65-F5344CB8AC3E}">
        <p14:creationId xmlns:p14="http://schemas.microsoft.com/office/powerpoint/2010/main" val="354172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5</a:t>
            </a:fld>
            <a:endParaRPr lang="en-US" dirty="0"/>
          </a:p>
        </p:txBody>
      </p:sp>
    </p:spTree>
    <p:extLst>
      <p:ext uri="{BB962C8B-B14F-4D97-AF65-F5344CB8AC3E}">
        <p14:creationId xmlns:p14="http://schemas.microsoft.com/office/powerpoint/2010/main" val="258482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click – repository</a:t>
            </a:r>
            <a:r>
              <a:rPr lang="en-US" baseline="0" dirty="0"/>
              <a:t> for evidence – title, weblink and brief description or user notes</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6</a:t>
            </a:fld>
            <a:endParaRPr lang="en-US" dirty="0"/>
          </a:p>
        </p:txBody>
      </p:sp>
    </p:spTree>
    <p:extLst>
      <p:ext uri="{BB962C8B-B14F-4D97-AF65-F5344CB8AC3E}">
        <p14:creationId xmlns:p14="http://schemas.microsoft.com/office/powerpoint/2010/main" val="230528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Item of evidence</a:t>
            </a:r>
            <a:r>
              <a:rPr lang="en-US" baseline="0" dirty="0"/>
              <a:t> from Science Daily – work by biologists at Penn</a:t>
            </a:r>
          </a:p>
          <a:p>
            <a:r>
              <a:rPr lang="en-US" baseline="0" dirty="0"/>
              <a:t>Relevant for two of the sub-hypotheses (left side)</a:t>
            </a:r>
          </a:p>
          <a:p>
            <a:r>
              <a:rPr lang="en-US" baseline="0" dirty="0"/>
              <a:t>Drop down menu – assess the relevance of the item based on the provided description – with Internet access, you can click on the link to read the entire article</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7</a:t>
            </a:fld>
            <a:endParaRPr lang="en-US" dirty="0"/>
          </a:p>
        </p:txBody>
      </p:sp>
    </p:spTree>
    <p:extLst>
      <p:ext uri="{BB962C8B-B14F-4D97-AF65-F5344CB8AC3E}">
        <p14:creationId xmlns:p14="http://schemas.microsoft.com/office/powerpoint/2010/main" val="4123299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r>
              <a:rPr lang="en-US" baseline="0" dirty="0"/>
              <a:t> provided instruction to his students about using author and publisher information in evaluating credibility.  In order to prompt students consider these criteria, the sInvestigator design team built an additional feature to guide student thinking.  </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8</a:t>
            </a:fld>
            <a:endParaRPr lang="en-US" dirty="0"/>
          </a:p>
        </p:txBody>
      </p:sp>
    </p:spTree>
    <p:extLst>
      <p:ext uri="{BB962C8B-B14F-4D97-AF65-F5344CB8AC3E}">
        <p14:creationId xmlns:p14="http://schemas.microsoft.com/office/powerpoint/2010/main" val="2120370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sInvestigator</a:t>
            </a:r>
            <a:r>
              <a:rPr lang="en-US" baseline="0" dirty="0"/>
              <a:t> will use the likelihood ratings to generate a credibility rating.  It is also possible to bypass lower levels of guidance and simply assign a credibility rating.</a:t>
            </a:r>
            <a:endParaRPr lang="en-US" dirty="0"/>
          </a:p>
        </p:txBody>
      </p:sp>
      <p:sp>
        <p:nvSpPr>
          <p:cNvPr id="4" name="Slide Number Placeholder 3"/>
          <p:cNvSpPr>
            <a:spLocks noGrp="1"/>
          </p:cNvSpPr>
          <p:nvPr>
            <p:ph type="sldNum" sz="quarter" idx="10"/>
          </p:nvPr>
        </p:nvSpPr>
        <p:spPr/>
        <p:txBody>
          <a:bodyPr/>
          <a:lstStyle/>
          <a:p>
            <a:fld id="{03401A7C-9D8D-8840-ABDA-1AA697475DB5}" type="slidenum">
              <a:rPr lang="en-US" smtClean="0"/>
              <a:t>9</a:t>
            </a:fld>
            <a:endParaRPr lang="en-US" dirty="0"/>
          </a:p>
        </p:txBody>
      </p:sp>
    </p:spTree>
    <p:extLst>
      <p:ext uri="{BB962C8B-B14F-4D97-AF65-F5344CB8AC3E}">
        <p14:creationId xmlns:p14="http://schemas.microsoft.com/office/powerpoint/2010/main" val="129806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grpSp>
      <p:sp>
        <p:nvSpPr>
          <p:cNvPr id="8234"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a:t>Click to edit Master title style</a:t>
            </a:r>
          </a:p>
        </p:txBody>
      </p:sp>
      <p:sp>
        <p:nvSpPr>
          <p:cNvPr id="82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altLang="en-US" noProof="0"/>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ltLang="en-US" dirty="0">
              <a:solidFill>
                <a:srgbClr val="FFFFFF"/>
              </a:solidFill>
            </a:endParaRPr>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ltLang="en-US" dirty="0">
              <a:solidFill>
                <a:srgbClr val="FFFFFF"/>
              </a:solidFill>
            </a:endParaRPr>
          </a:p>
        </p:txBody>
      </p:sp>
      <p:sp>
        <p:nvSpPr>
          <p:cNvPr id="46" name="Rectangle 46"/>
          <p:cNvSpPr>
            <a:spLocks noGrp="1" noChangeArrowheads="1"/>
          </p:cNvSpPr>
          <p:nvPr>
            <p:ph type="sldNum" sz="quarter" idx="12"/>
          </p:nvPr>
        </p:nvSpPr>
        <p:spPr/>
        <p:txBody>
          <a:bodyPr/>
          <a:lstStyle>
            <a:lvl1pPr>
              <a:defRPr smtClean="0"/>
            </a:lvl1pPr>
          </a:lstStyle>
          <a:p>
            <a:pPr>
              <a:defRPr/>
            </a:pPr>
            <a:fld id="{92039F54-9318-4C2E-973F-68ED977420A0}"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96699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3A19C331-7AA2-4C3F-9BD3-690AEB93428E}"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844552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243EFF1A-6479-4993-AC4D-BEF4E9ACC1F5}"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543399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ADE6B3E4-2FBF-455F-818B-350B806344D9}"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458372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88241B62-1361-455B-AC90-F10FA2194DCE}"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75099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4F998F18-6D52-4664-874D-6247DC6D4034}"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284723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1E13B217-7B40-4683-9B61-AC00FC4987D3}"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706602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AC84B3D8-8088-4961-BD91-F68CA1F96F87}"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04870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D62A01C5-CC85-4E00-A12A-D2EFE6169ADE}"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878694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F743B9E-2614-4D31-84A3-5D7EA3CEC1FA}"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69570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41BFDC7-DE6D-43CA-A940-0106925CDE98}"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255214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grpSp>
      <p:sp>
        <p:nvSpPr>
          <p:cNvPr id="8234"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a:t>Click to edit Master title style</a:t>
            </a:r>
          </a:p>
        </p:txBody>
      </p:sp>
      <p:sp>
        <p:nvSpPr>
          <p:cNvPr id="82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altLang="en-US" noProof="0"/>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ltLang="en-US" dirty="0">
              <a:solidFill>
                <a:srgbClr val="FFFFFF"/>
              </a:solidFill>
            </a:endParaRPr>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ltLang="en-US" dirty="0">
              <a:solidFill>
                <a:srgbClr val="FFFFFF"/>
              </a:solidFill>
            </a:endParaRPr>
          </a:p>
        </p:txBody>
      </p:sp>
      <p:sp>
        <p:nvSpPr>
          <p:cNvPr id="46" name="Rectangle 46"/>
          <p:cNvSpPr>
            <a:spLocks noGrp="1" noChangeArrowheads="1"/>
          </p:cNvSpPr>
          <p:nvPr>
            <p:ph type="sldNum" sz="quarter" idx="12"/>
          </p:nvPr>
        </p:nvSpPr>
        <p:spPr/>
        <p:txBody>
          <a:bodyPr/>
          <a:lstStyle>
            <a:lvl1pPr>
              <a:defRPr smtClean="0"/>
            </a:lvl1pPr>
          </a:lstStyle>
          <a:p>
            <a:pPr>
              <a:defRPr/>
            </a:pPr>
            <a:fld id="{B1340EFA-2958-44FD-B060-96E13CB1CED4}"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470721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814C49D4-9753-4512-8681-EDEADE2D7E96}"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4109362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CDC9F3E-AEFB-4F46-8957-FB901253FD3A}"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160419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E8C0459-7DC9-46AC-9E8D-35319ABAB7B5}"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341582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98D0D9A9-EBD9-4A88-9727-FF7D2243C617}"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770296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1DAD450A-3452-4C4F-A6A6-BF9EB1503BEB}"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4841059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755A7A86-9DF1-48D4-BEEF-4DD8C4BF5689}"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63380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F4E30A25-158F-4CF7-9743-F881D6B6C7A2}"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988808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B3F6534-7DAB-4E93-A260-61045A6153DA}"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721527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C46EC7C0-7722-4638-8E9C-923DEF0E812A}"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6234228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3B474F3-CCBE-47D5-9D0D-CEA0F69C1E70}"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77652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17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7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7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35"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7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37"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038"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7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0"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2"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4"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8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8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9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9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9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720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grpSp>
      <p:sp>
        <p:nvSpPr>
          <p:cNvPr id="7210"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21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12"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fontAlgn="base">
              <a:spcBef>
                <a:spcPct val="0"/>
              </a:spcBef>
              <a:spcAft>
                <a:spcPct val="0"/>
              </a:spcAft>
              <a:defRPr/>
            </a:pPr>
            <a:endParaRPr lang="en-US" altLang="en-US" dirty="0">
              <a:solidFill>
                <a:srgbClr val="FFFFFF"/>
              </a:solidFill>
            </a:endParaRPr>
          </a:p>
        </p:txBody>
      </p:sp>
      <p:sp>
        <p:nvSpPr>
          <p:cNvPr id="7213"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fontAlgn="base">
              <a:spcBef>
                <a:spcPct val="0"/>
              </a:spcBef>
              <a:spcAft>
                <a:spcPct val="0"/>
              </a:spcAft>
              <a:defRPr/>
            </a:pPr>
            <a:endParaRPr lang="en-US" altLang="en-US" dirty="0">
              <a:solidFill>
                <a:srgbClr val="FFFFFF"/>
              </a:solidFill>
            </a:endParaRPr>
          </a:p>
        </p:txBody>
      </p:sp>
      <p:sp>
        <p:nvSpPr>
          <p:cNvPr id="7214"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fontAlgn="base">
              <a:spcBef>
                <a:spcPct val="0"/>
              </a:spcBef>
              <a:spcAft>
                <a:spcPct val="0"/>
              </a:spcAft>
              <a:defRPr/>
            </a:pPr>
            <a:fld id="{859A0831-A4BC-4CC2-8394-138E18EFAB80}" type="slidenum">
              <a:rPr lang="en-US" altLang="en-US">
                <a:solidFill>
                  <a:srgbClr val="FFFFFF"/>
                </a:solidFill>
              </a:rPr>
              <a:pPr fontAlgn="base">
                <a:spcBef>
                  <a:spcPct val="0"/>
                </a:spcBef>
                <a:spcAft>
                  <a:spcPct val="0"/>
                </a:spcAft>
                <a:defRPr/>
              </a:pPr>
              <a:t>‹#›</a:t>
            </a:fld>
            <a:endParaRPr lang="en-US" altLang="en-US" dirty="0">
              <a:solidFill>
                <a:srgbClr val="FFFFFF"/>
              </a:solidFill>
            </a:endParaRPr>
          </a:p>
        </p:txBody>
      </p:sp>
    </p:spTree>
    <p:extLst>
      <p:ext uri="{BB962C8B-B14F-4D97-AF65-F5344CB8AC3E}">
        <p14:creationId xmlns:p14="http://schemas.microsoft.com/office/powerpoint/2010/main" val="393667221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17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7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7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35"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7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37"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038"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7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0"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2"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4"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8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8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8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9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9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19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719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720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sp>
            <p:nvSpPr>
              <p:cNvPr id="720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dirty="0">
                  <a:solidFill>
                    <a:srgbClr val="FFFFFF"/>
                  </a:solidFill>
                </a:endParaRPr>
              </a:p>
            </p:txBody>
          </p:sp>
        </p:grpSp>
      </p:grpSp>
      <p:sp>
        <p:nvSpPr>
          <p:cNvPr id="7210"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21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12"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fontAlgn="base">
              <a:spcBef>
                <a:spcPct val="0"/>
              </a:spcBef>
              <a:spcAft>
                <a:spcPct val="0"/>
              </a:spcAft>
              <a:defRPr/>
            </a:pPr>
            <a:endParaRPr lang="en-US" altLang="en-US" dirty="0">
              <a:solidFill>
                <a:srgbClr val="FFFFFF"/>
              </a:solidFill>
            </a:endParaRPr>
          </a:p>
        </p:txBody>
      </p:sp>
      <p:sp>
        <p:nvSpPr>
          <p:cNvPr id="7213"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fontAlgn="base">
              <a:spcBef>
                <a:spcPct val="0"/>
              </a:spcBef>
              <a:spcAft>
                <a:spcPct val="0"/>
              </a:spcAft>
              <a:defRPr/>
            </a:pPr>
            <a:endParaRPr lang="en-US" altLang="en-US" dirty="0">
              <a:solidFill>
                <a:srgbClr val="FFFFFF"/>
              </a:solidFill>
            </a:endParaRPr>
          </a:p>
        </p:txBody>
      </p:sp>
      <p:sp>
        <p:nvSpPr>
          <p:cNvPr id="7214"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fontAlgn="base">
              <a:spcBef>
                <a:spcPct val="0"/>
              </a:spcBef>
              <a:spcAft>
                <a:spcPct val="0"/>
              </a:spcAft>
              <a:defRPr/>
            </a:pPr>
            <a:fld id="{6855851C-EA54-4FE8-9E1F-A530C3B729B3}" type="slidenum">
              <a:rPr lang="en-US" altLang="en-US">
                <a:solidFill>
                  <a:srgbClr val="FFFFFF"/>
                </a:solidFill>
              </a:rPr>
              <a:pPr fontAlgn="base">
                <a:spcBef>
                  <a:spcPct val="0"/>
                </a:spcBef>
                <a:spcAft>
                  <a:spcPct val="0"/>
                </a:spcAft>
                <a:defRPr/>
              </a:pPr>
              <a:t>‹#›</a:t>
            </a:fld>
            <a:endParaRPr lang="en-US" altLang="en-US" dirty="0">
              <a:solidFill>
                <a:srgbClr val="FFFFFF"/>
              </a:solidFill>
            </a:endParaRPr>
          </a:p>
        </p:txBody>
      </p:sp>
    </p:spTree>
    <p:extLst>
      <p:ext uri="{BB962C8B-B14F-4D97-AF65-F5344CB8AC3E}">
        <p14:creationId xmlns:p14="http://schemas.microsoft.com/office/powerpoint/2010/main" val="1063994432"/>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1.png"/><Relationship Id="rId7"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21.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9.xml"/><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9.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i="1" dirty="0"/>
              <a:t>sInvestigator</a:t>
            </a:r>
          </a:p>
        </p:txBody>
      </p:sp>
      <p:sp>
        <p:nvSpPr>
          <p:cNvPr id="3" name="Content Placeholder 2"/>
          <p:cNvSpPr>
            <a:spLocks noGrp="1"/>
          </p:cNvSpPr>
          <p:nvPr>
            <p:ph idx="1"/>
          </p:nvPr>
        </p:nvSpPr>
        <p:spPr>
          <a:xfrm>
            <a:off x="457200" y="1219200"/>
            <a:ext cx="8229600" cy="4530725"/>
          </a:xfrm>
        </p:spPr>
        <p:txBody>
          <a:bodyPr/>
          <a:lstStyle/>
          <a:p>
            <a:pPr marL="0" indent="0">
              <a:buNone/>
            </a:pPr>
            <a:r>
              <a:rPr lang="en-US" dirty="0"/>
              <a:t>Spring 2017 - Modern Scientific Revolutions</a:t>
            </a:r>
          </a:p>
          <a:p>
            <a:pPr marL="0" indent="0">
              <a:buNone/>
            </a:pPr>
            <a:endParaRPr lang="en-US" sz="2400" dirty="0"/>
          </a:p>
          <a:p>
            <a:pPr marL="0" indent="0">
              <a:buNone/>
            </a:pPr>
            <a:r>
              <a:rPr lang="en-US" sz="2400" dirty="0"/>
              <a:t>Class 2 – 	Evaluating Relevance and Credibility of 			Evidence </a:t>
            </a:r>
          </a:p>
          <a:p>
            <a:pPr marL="0" indent="0">
              <a:buNone/>
            </a:pPr>
            <a:r>
              <a:rPr lang="en-US" sz="2400" b="1" dirty="0"/>
              <a:t>		(Round Earth)</a:t>
            </a:r>
          </a:p>
          <a:p>
            <a:pPr marL="0" indent="0">
              <a:buNone/>
            </a:pPr>
            <a:endParaRPr lang="en-US" sz="2400" dirty="0"/>
          </a:p>
          <a:p>
            <a:pPr marL="0" indent="0">
              <a:buNone/>
            </a:pPr>
            <a:r>
              <a:rPr lang="en-US" sz="2400" dirty="0"/>
              <a:t>Class 3 –	Evaluating Selected Evidence </a:t>
            </a:r>
          </a:p>
          <a:p>
            <a:pPr marL="0" indent="0">
              <a:buNone/>
            </a:pPr>
            <a:r>
              <a:rPr lang="en-US" sz="2400" b="1" dirty="0"/>
              <a:t>		(Evolution)</a:t>
            </a:r>
          </a:p>
          <a:p>
            <a:pPr marL="0" indent="0">
              <a:buNone/>
            </a:pPr>
            <a:endParaRPr lang="en-US" sz="2400" dirty="0"/>
          </a:p>
          <a:p>
            <a:pPr marL="0" indent="0">
              <a:buNone/>
            </a:pPr>
            <a:r>
              <a:rPr lang="en-US" sz="2400" dirty="0"/>
              <a:t>Class 10 –	Argument Construction, Evidence Search, 		and Evidence Evaluation</a:t>
            </a:r>
          </a:p>
          <a:p>
            <a:pPr marL="0" indent="0">
              <a:buNone/>
            </a:pPr>
            <a:r>
              <a:rPr lang="en-US" sz="2400" b="1" dirty="0"/>
              <a:t>		(Plate Tectonics) </a:t>
            </a:r>
          </a:p>
        </p:txBody>
      </p:sp>
    </p:spTree>
    <p:extLst>
      <p:ext uri="{BB962C8B-B14F-4D97-AF65-F5344CB8AC3E}">
        <p14:creationId xmlns:p14="http://schemas.microsoft.com/office/powerpoint/2010/main" val="130322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203" y="816774"/>
            <a:ext cx="8229600" cy="1143000"/>
          </a:xfrm>
        </p:spPr>
        <p:txBody>
          <a:bodyPr/>
          <a:lstStyle/>
          <a:p>
            <a:r>
              <a:rPr lang="en-US" dirty="0">
                <a:solidFill>
                  <a:srgbClr val="FFFF00"/>
                </a:solidFill>
              </a:rPr>
              <a:t>YOUR TURN</a:t>
            </a:r>
            <a:br>
              <a:rPr lang="en-US" dirty="0"/>
            </a:br>
            <a:r>
              <a:rPr lang="en-US" sz="3200" dirty="0"/>
              <a:t>Evaluate 3 items of evidence:</a:t>
            </a:r>
            <a:br>
              <a:rPr lang="en-US" dirty="0"/>
            </a:br>
            <a:br>
              <a:rPr lang="en-US" dirty="0"/>
            </a:br>
            <a:endParaRPr lang="en-US" dirty="0"/>
          </a:p>
        </p:txBody>
      </p:sp>
      <p:sp>
        <p:nvSpPr>
          <p:cNvPr id="3" name="Rectangle 2"/>
          <p:cNvSpPr/>
          <p:nvPr/>
        </p:nvSpPr>
        <p:spPr>
          <a:xfrm>
            <a:off x="286963" y="1475859"/>
            <a:ext cx="4809997" cy="5016758"/>
          </a:xfrm>
          <a:prstGeom prst="rect">
            <a:avLst/>
          </a:prstGeom>
          <a:solidFill>
            <a:schemeClr val="accent1"/>
          </a:solidFill>
          <a:ln w="25400">
            <a:solidFill>
              <a:schemeClr val="tx1"/>
            </a:solidFill>
          </a:ln>
        </p:spPr>
        <p:txBody>
          <a:bodyPr wrap="square">
            <a:spAutoFit/>
          </a:bodyPr>
          <a:lstStyle/>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rPr>
              <a:t>Drag and drop evidence to associate with relevant hypothesis.</a:t>
            </a:r>
          </a:p>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rPr>
              <a:t>Double click on NS to assess the </a:t>
            </a:r>
            <a:r>
              <a:rPr lang="en-US" sz="2000" b="1" dirty="0">
                <a:latin typeface="Calibri" panose="020F0502020204030204" pitchFamily="34" charset="0"/>
              </a:rPr>
              <a:t>relevance </a:t>
            </a:r>
            <a:r>
              <a:rPr lang="en-US" sz="2000" dirty="0">
                <a:latin typeface="Calibri" panose="020F0502020204030204" pitchFamily="34" charset="0"/>
              </a:rPr>
              <a:t>of the evidence to the hypothesis.</a:t>
            </a:r>
          </a:p>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rPr>
              <a:t>Assess </a:t>
            </a:r>
            <a:r>
              <a:rPr lang="en-US" sz="2000" b="1" dirty="0">
                <a:latin typeface="Calibri" panose="020F0502020204030204" pitchFamily="34" charset="0"/>
              </a:rPr>
              <a:t>credibility</a:t>
            </a:r>
            <a:r>
              <a:rPr lang="en-US" sz="2000" b="1" dirty="0">
                <a:solidFill>
                  <a:srgbClr val="FFFF00"/>
                </a:solidFill>
                <a:latin typeface="Calibri" panose="020F0502020204030204" pitchFamily="34" charset="0"/>
              </a:rPr>
              <a:t>.</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Click on item of evidence.</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Click on Argument.</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Click on [evidence]. </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Drag and drop [evidence] onto green box under item of evidence.</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Evaluate author competence, author objectivity, and publication reputation. </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sInvestigator will generate a credibility rating. </a:t>
            </a:r>
          </a:p>
        </p:txBody>
      </p:sp>
      <p:pic>
        <p:nvPicPr>
          <p:cNvPr id="5" name="Picture 4"/>
          <p:cNvPicPr>
            <a:picLocks noChangeAspect="1"/>
          </p:cNvPicPr>
          <p:nvPr/>
        </p:nvPicPr>
        <p:blipFill>
          <a:blip r:embed="rId3"/>
          <a:stretch>
            <a:fillRect/>
          </a:stretch>
        </p:blipFill>
        <p:spPr>
          <a:xfrm>
            <a:off x="5257799" y="2590800"/>
            <a:ext cx="3595655" cy="2936764"/>
          </a:xfrm>
          <a:prstGeom prst="rect">
            <a:avLst/>
          </a:prstGeom>
        </p:spPr>
      </p:pic>
      <p:sp>
        <p:nvSpPr>
          <p:cNvPr id="6" name="TextBox 5"/>
          <p:cNvSpPr txBox="1"/>
          <p:nvPr/>
        </p:nvSpPr>
        <p:spPr>
          <a:xfrm>
            <a:off x="7175542" y="3984238"/>
            <a:ext cx="1517073" cy="369332"/>
          </a:xfrm>
          <a:prstGeom prst="rect">
            <a:avLst/>
          </a:prstGeom>
          <a:noFill/>
        </p:spPr>
        <p:txBody>
          <a:bodyPr wrap="square" rtlCol="0">
            <a:spAutoFit/>
          </a:bodyPr>
          <a:lstStyle/>
          <a:p>
            <a:r>
              <a:rPr lang="en-US" b="1" dirty="0">
                <a:solidFill>
                  <a:srgbClr val="C00000"/>
                </a:solidFill>
              </a:rPr>
              <a:t>Relevance</a:t>
            </a:r>
          </a:p>
        </p:txBody>
      </p:sp>
      <p:sp>
        <p:nvSpPr>
          <p:cNvPr id="7" name="TextBox 6"/>
          <p:cNvSpPr txBox="1"/>
          <p:nvPr/>
        </p:nvSpPr>
        <p:spPr>
          <a:xfrm>
            <a:off x="7343182" y="4527206"/>
            <a:ext cx="1364673" cy="369332"/>
          </a:xfrm>
          <a:prstGeom prst="rect">
            <a:avLst/>
          </a:prstGeom>
          <a:noFill/>
        </p:spPr>
        <p:txBody>
          <a:bodyPr wrap="square" rtlCol="0">
            <a:spAutoFit/>
          </a:bodyPr>
          <a:lstStyle/>
          <a:p>
            <a:r>
              <a:rPr lang="en-US" b="1" dirty="0">
                <a:solidFill>
                  <a:srgbClr val="C00000"/>
                </a:solidFill>
              </a:rPr>
              <a:t>Credibility</a:t>
            </a:r>
          </a:p>
        </p:txBody>
      </p:sp>
      <p:sp>
        <p:nvSpPr>
          <p:cNvPr id="9" name="Oval 8"/>
          <p:cNvSpPr/>
          <p:nvPr/>
        </p:nvSpPr>
        <p:spPr bwMode="auto">
          <a:xfrm>
            <a:off x="6787804" y="4572602"/>
            <a:ext cx="535643"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0" name="Oval 9"/>
          <p:cNvSpPr/>
          <p:nvPr/>
        </p:nvSpPr>
        <p:spPr bwMode="auto">
          <a:xfrm>
            <a:off x="6618584" y="4034117"/>
            <a:ext cx="535643"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6731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53387" y="762000"/>
            <a:ext cx="8229600" cy="762000"/>
          </a:xfrm>
        </p:spPr>
        <p:txBody>
          <a:bodyPr/>
          <a:lstStyle/>
          <a:p>
            <a:pPr eaLnBrk="1" hangingPunct="1">
              <a:defRPr/>
            </a:pPr>
            <a:r>
              <a:rPr lang="en-US" altLang="en-US" sz="3600" dirty="0"/>
              <a:t>PLATE TECTONICS</a:t>
            </a:r>
            <a:br>
              <a:rPr lang="en-US" altLang="en-US" sz="3600" dirty="0"/>
            </a:br>
            <a:r>
              <a:rPr lang="en-US" altLang="en-US" sz="3600" dirty="0"/>
              <a:t> Class 10 Lesson Design</a:t>
            </a:r>
            <a:br>
              <a:rPr lang="en-US" altLang="en-US" dirty="0"/>
            </a:b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28200211"/>
              </p:ext>
            </p:extLst>
          </p:nvPr>
        </p:nvGraphicFramePr>
        <p:xfrm>
          <a:off x="234720" y="1397000"/>
          <a:ext cx="8281122" cy="4997264"/>
        </p:xfrm>
        <a:graphic>
          <a:graphicData uri="http://schemas.openxmlformats.org/drawingml/2006/table">
            <a:tbl>
              <a:tblPr firstRow="1" bandRow="1">
                <a:tableStyleId>{5C22544A-7EE6-4342-B048-85BDC9FD1C3A}</a:tableStyleId>
              </a:tblPr>
              <a:tblGrid>
                <a:gridCol w="4140561">
                  <a:extLst>
                    <a:ext uri="{9D8B030D-6E8A-4147-A177-3AD203B41FA5}">
                      <a16:colId xmlns:a16="http://schemas.microsoft.com/office/drawing/2014/main" val="3665512844"/>
                    </a:ext>
                  </a:extLst>
                </a:gridCol>
                <a:gridCol w="4140561">
                  <a:extLst>
                    <a:ext uri="{9D8B030D-6E8A-4147-A177-3AD203B41FA5}">
                      <a16:colId xmlns:a16="http://schemas.microsoft.com/office/drawing/2014/main" val="3695537165"/>
                    </a:ext>
                  </a:extLst>
                </a:gridCol>
              </a:tblGrid>
              <a:tr h="4997264">
                <a:tc>
                  <a:txBody>
                    <a:bodyPr/>
                    <a:lstStyle/>
                    <a:p>
                      <a:pPr algn="ctr"/>
                      <a:r>
                        <a:rPr lang="en-US" sz="2800" dirty="0"/>
                        <a:t>What</a:t>
                      </a:r>
                      <a:r>
                        <a:rPr lang="en-US" sz="2800" baseline="0" dirty="0"/>
                        <a:t> do we know?</a:t>
                      </a:r>
                    </a:p>
                    <a:p>
                      <a:pPr algn="ctr"/>
                      <a:r>
                        <a:rPr lang="en-US" sz="2800" i="1" baseline="0" dirty="0">
                          <a:solidFill>
                            <a:schemeClr val="bg1">
                              <a:lumMod val="50000"/>
                            </a:schemeClr>
                          </a:solidFill>
                        </a:rPr>
                        <a:t>Direct Instruction</a:t>
                      </a:r>
                    </a:p>
                    <a:p>
                      <a:pPr algn="ctr"/>
                      <a:endParaRPr lang="en-US" sz="2800" baseline="0" dirty="0"/>
                    </a:p>
                    <a:p>
                      <a:endParaRPr lang="en-US" dirty="0"/>
                    </a:p>
                  </a:txBody>
                  <a:tcPr/>
                </a:tc>
                <a:tc>
                  <a:txBody>
                    <a:bodyPr/>
                    <a:lstStyle/>
                    <a:p>
                      <a:pPr algn="ctr"/>
                      <a:r>
                        <a:rPr lang="en-US" sz="2800" dirty="0"/>
                        <a:t>How do we know?</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i="1" baseline="0" dirty="0">
                          <a:solidFill>
                            <a:schemeClr val="bg1">
                              <a:lumMod val="50000"/>
                            </a:schemeClr>
                          </a:solidFill>
                        </a:rPr>
                        <a:t>Evidence Search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i="1" baseline="0" dirty="0">
                          <a:solidFill>
                            <a:schemeClr val="bg1">
                              <a:lumMod val="50000"/>
                            </a:schemeClr>
                          </a:solidFill>
                        </a:rPr>
                        <a:t>Evidence Evaluation</a:t>
                      </a:r>
                    </a:p>
                    <a:p>
                      <a:pPr algn="ctr"/>
                      <a:endParaRPr lang="en-US" sz="2800" dirty="0"/>
                    </a:p>
                    <a:p>
                      <a:pPr algn="ctr"/>
                      <a:endParaRPr lang="en-US" sz="2800" dirty="0"/>
                    </a:p>
                  </a:txBody>
                  <a:tcPr/>
                </a:tc>
                <a:extLst>
                  <a:ext uri="{0D108BD9-81ED-4DB2-BD59-A6C34878D82A}">
                    <a16:rowId xmlns:a16="http://schemas.microsoft.com/office/drawing/2014/main" val="2529924839"/>
                  </a:ext>
                </a:extLst>
              </a:tr>
            </a:tbl>
          </a:graphicData>
        </a:graphic>
      </p:graphicFrame>
      <p:pic>
        <p:nvPicPr>
          <p:cNvPr id="8" name="Picture 7" descr="14-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230" y="2556153"/>
            <a:ext cx="3571943" cy="26789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a:stretch>
            <a:fillRect/>
          </a:stretch>
        </p:blipFill>
        <p:spPr>
          <a:xfrm>
            <a:off x="5316363" y="3044902"/>
            <a:ext cx="2118770" cy="2006988"/>
          </a:xfrm>
          <a:prstGeom prst="rect">
            <a:avLst/>
          </a:prstGeom>
        </p:spPr>
      </p:pic>
      <p:pic>
        <p:nvPicPr>
          <p:cNvPr id="10" name="Picture 9"/>
          <p:cNvPicPr>
            <a:picLocks noChangeAspect="1"/>
          </p:cNvPicPr>
          <p:nvPr/>
        </p:nvPicPr>
        <p:blipFill>
          <a:blip r:embed="rId5"/>
          <a:stretch>
            <a:fillRect/>
          </a:stretch>
        </p:blipFill>
        <p:spPr>
          <a:xfrm>
            <a:off x="4467570" y="2871601"/>
            <a:ext cx="1576759" cy="491122"/>
          </a:xfrm>
          <a:prstGeom prst="rect">
            <a:avLst/>
          </a:prstGeom>
        </p:spPr>
      </p:pic>
      <p:pic>
        <p:nvPicPr>
          <p:cNvPr id="4" name="Picture 3"/>
          <p:cNvPicPr>
            <a:picLocks noChangeAspect="1"/>
          </p:cNvPicPr>
          <p:nvPr/>
        </p:nvPicPr>
        <p:blipFill>
          <a:blip r:embed="rId6"/>
          <a:stretch>
            <a:fillRect/>
          </a:stretch>
        </p:blipFill>
        <p:spPr>
          <a:xfrm>
            <a:off x="4668187" y="4888086"/>
            <a:ext cx="3552288" cy="1288575"/>
          </a:xfrm>
          <a:prstGeom prst="rect">
            <a:avLst/>
          </a:prstGeom>
        </p:spPr>
      </p:pic>
    </p:spTree>
    <p:extLst>
      <p:ext uri="{BB962C8B-B14F-4D97-AF65-F5344CB8AC3E}">
        <p14:creationId xmlns:p14="http://schemas.microsoft.com/office/powerpoint/2010/main" val="323450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381000" y="1219200"/>
            <a:ext cx="8233348" cy="1752600"/>
          </a:xfrm>
        </p:spPr>
        <p:txBody>
          <a:bodyPr/>
          <a:lstStyle/>
          <a:p>
            <a:pPr eaLnBrk="1" hangingPunct="1">
              <a:lnSpc>
                <a:spcPct val="80000"/>
              </a:lnSpc>
              <a:defRPr/>
            </a:pPr>
            <a:endParaRPr lang="en-US" altLang="en-US" sz="2800" dirty="0"/>
          </a:p>
          <a:p>
            <a:pPr marL="457200" indent="-457200" algn="l" eaLnBrk="1" hangingPunct="1">
              <a:lnSpc>
                <a:spcPct val="80000"/>
              </a:lnSpc>
              <a:buFont typeface="Arial" panose="020B0604020202020204" pitchFamily="34" charset="0"/>
              <a:buChar char="•"/>
              <a:defRPr/>
            </a:pPr>
            <a:r>
              <a:rPr lang="en-US" altLang="en-US" sz="2800" dirty="0"/>
              <a:t>Search website for potential items of evidence to support scientific inquiry</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How was the Earth formed?</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What drives changes in the Earth’s surface?</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What are the different types of plate boundaries?</a:t>
            </a:r>
          </a:p>
          <a:p>
            <a:pPr lvl="1" indent="0" eaLnBrk="1" hangingPunct="1">
              <a:lnSpc>
                <a:spcPct val="80000"/>
              </a:lnSpc>
              <a:buNone/>
              <a:defRPr/>
            </a:pPr>
            <a:endParaRPr lang="en-US" altLang="en-US" sz="2000" dirty="0"/>
          </a:p>
          <a:p>
            <a:pPr marL="457200" indent="-457200" algn="l" eaLnBrk="1" hangingPunct="1">
              <a:lnSpc>
                <a:spcPct val="80000"/>
              </a:lnSpc>
              <a:buFont typeface="Arial" panose="020B0604020202020204" pitchFamily="34" charset="0"/>
              <a:buChar char="•"/>
              <a:defRPr/>
            </a:pPr>
            <a:r>
              <a:rPr lang="en-US" altLang="en-US" sz="2800" dirty="0"/>
              <a:t>Evaluate item relevance and credibility</a:t>
            </a:r>
          </a:p>
        </p:txBody>
      </p:sp>
      <p:sp>
        <p:nvSpPr>
          <p:cNvPr id="4" name="Rectangle 2"/>
          <p:cNvSpPr txBox="1">
            <a:spLocks noChangeArrowheads="1"/>
          </p:cNvSpPr>
          <p:nvPr/>
        </p:nvSpPr>
        <p:spPr bwMode="auto">
          <a:xfrm>
            <a:off x="553387" y="762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altLang="en-US" sz="3600" kern="0" dirty="0"/>
              <a:t>PLATE TECTONICS </a:t>
            </a:r>
            <a:br>
              <a:rPr lang="en-US" altLang="en-US" sz="3600" kern="0" dirty="0"/>
            </a:br>
            <a:r>
              <a:rPr lang="en-US" altLang="en-US" sz="3600" kern="0" dirty="0"/>
              <a:t>Learning Goals</a:t>
            </a:r>
            <a:br>
              <a:rPr lang="en-US" altLang="en-US" kern="0" dirty="0"/>
            </a:br>
            <a:endParaRPr lang="en-US" altLang="en-US" kern="0" dirty="0"/>
          </a:p>
        </p:txBody>
      </p:sp>
    </p:spTree>
    <p:extLst>
      <p:ext uri="{BB962C8B-B14F-4D97-AF65-F5344CB8AC3E}">
        <p14:creationId xmlns:p14="http://schemas.microsoft.com/office/powerpoint/2010/main" val="528746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In </a:t>
            </a:r>
            <a:r>
              <a:rPr lang="en-US" altLang="en-US" i="1" dirty="0"/>
              <a:t>sInvestigator</a:t>
            </a:r>
          </a:p>
        </p:txBody>
      </p:sp>
      <p:sp>
        <p:nvSpPr>
          <p:cNvPr id="86019" name="Rectangle 3"/>
          <p:cNvSpPr>
            <a:spLocks noGrp="1" noChangeArrowheads="1"/>
          </p:cNvSpPr>
          <p:nvPr>
            <p:ph type="body" idx="1"/>
          </p:nvPr>
        </p:nvSpPr>
        <p:spPr>
          <a:xfrm>
            <a:off x="453325" y="990600"/>
            <a:ext cx="8229600" cy="4648200"/>
          </a:xfrm>
        </p:spPr>
        <p:txBody>
          <a:bodyPr/>
          <a:lstStyle/>
          <a:p>
            <a:pPr eaLnBrk="1" hangingPunct="1">
              <a:defRPr/>
            </a:pPr>
            <a:r>
              <a:rPr lang="en-US" altLang="en-US" dirty="0"/>
              <a:t>Click on the green “+” in the corner</a:t>
            </a:r>
          </a:p>
          <a:p>
            <a:pPr eaLnBrk="1" hangingPunct="1">
              <a:defRPr/>
            </a:pPr>
            <a:r>
              <a:rPr lang="en-US" altLang="en-US" dirty="0"/>
              <a:t>Select “08 – Plate Tectonics with Full Argument”</a:t>
            </a:r>
          </a:p>
        </p:txBody>
      </p:sp>
      <p:pic>
        <p:nvPicPr>
          <p:cNvPr id="2" name="Picture 1"/>
          <p:cNvPicPr>
            <a:picLocks noChangeAspect="1"/>
          </p:cNvPicPr>
          <p:nvPr/>
        </p:nvPicPr>
        <p:blipFill rotWithShape="1">
          <a:blip r:embed="rId3"/>
          <a:srcRect l="37037" t="30173" r="33333" b="31529"/>
          <a:stretch/>
        </p:blipFill>
        <p:spPr>
          <a:xfrm>
            <a:off x="7391400" y="948769"/>
            <a:ext cx="457200" cy="685800"/>
          </a:xfrm>
          <a:prstGeom prst="rect">
            <a:avLst/>
          </a:prstGeom>
        </p:spPr>
      </p:pic>
      <p:sp>
        <p:nvSpPr>
          <p:cNvPr id="8" name="Rectangle 3"/>
          <p:cNvSpPr txBox="1">
            <a:spLocks noChangeArrowheads="1"/>
          </p:cNvSpPr>
          <p:nvPr/>
        </p:nvSpPr>
        <p:spPr bwMode="auto">
          <a:xfrm>
            <a:off x="392893" y="2645951"/>
            <a:ext cx="8350464" cy="1661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9pPr>
          </a:lstStyle>
          <a:p>
            <a:pPr eaLnBrk="1" hangingPunct="1">
              <a:defRPr/>
            </a:pPr>
            <a:r>
              <a:rPr lang="en-US" altLang="en-US" kern="0" dirty="0"/>
              <a:t>Click on “Scen” to display argumentation</a:t>
            </a:r>
          </a:p>
        </p:txBody>
      </p:sp>
      <p:pic>
        <p:nvPicPr>
          <p:cNvPr id="3" name="Picture 2"/>
          <p:cNvPicPr>
            <a:picLocks noChangeAspect="1"/>
          </p:cNvPicPr>
          <p:nvPr/>
        </p:nvPicPr>
        <p:blipFill>
          <a:blip r:embed="rId7"/>
          <a:stretch>
            <a:fillRect/>
          </a:stretch>
        </p:blipFill>
        <p:spPr>
          <a:xfrm>
            <a:off x="392893" y="3476656"/>
            <a:ext cx="8382000" cy="1201053"/>
          </a:xfrm>
          <a:prstGeom prst="rect">
            <a:avLst/>
          </a:prstGeom>
        </p:spPr>
      </p:pic>
      <p:sp>
        <p:nvSpPr>
          <p:cNvPr id="9" name="Rectangle 3"/>
          <p:cNvSpPr txBox="1">
            <a:spLocks noChangeArrowheads="1"/>
          </p:cNvSpPr>
          <p:nvPr/>
        </p:nvSpPr>
        <p:spPr bwMode="auto">
          <a:xfrm>
            <a:off x="533400" y="5154759"/>
            <a:ext cx="8350464" cy="807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9pPr>
          </a:lstStyle>
          <a:p>
            <a:pPr eaLnBrk="1" hangingPunct="1">
              <a:defRPr/>
            </a:pPr>
            <a:r>
              <a:rPr lang="en-US" altLang="en-US" kern="0" dirty="0"/>
              <a:t>Open “sInvestigator Example Plate Tectonics Evidence” file from your flash drive.</a:t>
            </a:r>
          </a:p>
        </p:txBody>
      </p:sp>
    </p:spTree>
    <p:extLst>
      <p:ext uri="{BB962C8B-B14F-4D97-AF65-F5344CB8AC3E}">
        <p14:creationId xmlns:p14="http://schemas.microsoft.com/office/powerpoint/2010/main" val="13754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Simulating Internet Search</a:t>
            </a:r>
            <a:endParaRPr lang="en-US" altLang="en-US" i="1" dirty="0"/>
          </a:p>
        </p:txBody>
      </p:sp>
      <p:sp>
        <p:nvSpPr>
          <p:cNvPr id="9" name="Rectangle 3"/>
          <p:cNvSpPr txBox="1">
            <a:spLocks noChangeArrowheads="1"/>
          </p:cNvSpPr>
          <p:nvPr/>
        </p:nvSpPr>
        <p:spPr bwMode="auto">
          <a:xfrm>
            <a:off x="609600" y="1371600"/>
            <a:ext cx="8350464" cy="807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9pPr>
          </a:lstStyle>
          <a:p>
            <a:pPr eaLnBrk="1" hangingPunct="1">
              <a:defRPr/>
            </a:pPr>
            <a:r>
              <a:rPr lang="en-US" altLang="en-US" kern="0" dirty="0"/>
              <a:t>Open “sInvestigator Example Plate Tectonics Evidence” file from your flash drive.</a:t>
            </a:r>
          </a:p>
          <a:p>
            <a:pPr eaLnBrk="1" hangingPunct="1">
              <a:defRPr/>
            </a:pPr>
            <a:r>
              <a:rPr lang="en-US" altLang="en-US" kern="0" dirty="0"/>
              <a:t>Highlight block of text in “Description” cell</a:t>
            </a:r>
          </a:p>
        </p:txBody>
      </p:sp>
      <p:pic>
        <p:nvPicPr>
          <p:cNvPr id="10" name="Picture 9"/>
          <p:cNvPicPr>
            <a:picLocks noChangeAspect="1"/>
          </p:cNvPicPr>
          <p:nvPr/>
        </p:nvPicPr>
        <p:blipFill>
          <a:blip r:embed="rId6"/>
          <a:stretch>
            <a:fillRect/>
          </a:stretch>
        </p:blipFill>
        <p:spPr>
          <a:xfrm>
            <a:off x="914400" y="4191000"/>
            <a:ext cx="2574209" cy="2438400"/>
          </a:xfrm>
          <a:prstGeom prst="rect">
            <a:avLst/>
          </a:prstGeom>
        </p:spPr>
      </p:pic>
      <p:pic>
        <p:nvPicPr>
          <p:cNvPr id="11" name="Picture 10"/>
          <p:cNvPicPr>
            <a:picLocks noChangeAspect="1"/>
          </p:cNvPicPr>
          <p:nvPr/>
        </p:nvPicPr>
        <p:blipFill>
          <a:blip r:embed="rId7"/>
          <a:stretch>
            <a:fillRect/>
          </a:stretch>
        </p:blipFill>
        <p:spPr>
          <a:xfrm>
            <a:off x="410262" y="3811249"/>
            <a:ext cx="2438400" cy="759502"/>
          </a:xfrm>
          <a:prstGeom prst="rect">
            <a:avLst/>
          </a:prstGeom>
        </p:spPr>
      </p:pic>
      <p:pic>
        <p:nvPicPr>
          <p:cNvPr id="4" name="Picture 3"/>
          <p:cNvPicPr>
            <a:picLocks noChangeAspect="1"/>
          </p:cNvPicPr>
          <p:nvPr/>
        </p:nvPicPr>
        <p:blipFill>
          <a:blip r:embed="rId8"/>
          <a:stretch>
            <a:fillRect/>
          </a:stretch>
        </p:blipFill>
        <p:spPr>
          <a:xfrm>
            <a:off x="2447521" y="4800675"/>
            <a:ext cx="6472237" cy="1401771"/>
          </a:xfrm>
          <a:prstGeom prst="rect">
            <a:avLst/>
          </a:prstGeom>
        </p:spPr>
      </p:pic>
    </p:spTree>
    <p:extLst>
      <p:ext uri="{BB962C8B-B14F-4D97-AF65-F5344CB8AC3E}">
        <p14:creationId xmlns:p14="http://schemas.microsoft.com/office/powerpoint/2010/main" val="1533369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932536" y="995247"/>
            <a:ext cx="4649235" cy="3813417"/>
          </a:xfrm>
          <a:prstGeom prst="rect">
            <a:avLst/>
          </a:prstGeom>
        </p:spPr>
      </p:pic>
      <p:pic>
        <p:nvPicPr>
          <p:cNvPr id="4" name="Picture 3"/>
          <p:cNvPicPr>
            <a:picLocks noChangeAspect="1"/>
          </p:cNvPicPr>
          <p:nvPr/>
        </p:nvPicPr>
        <p:blipFill>
          <a:blip r:embed="rId4"/>
          <a:stretch>
            <a:fillRect/>
          </a:stretch>
        </p:blipFill>
        <p:spPr>
          <a:xfrm>
            <a:off x="333030" y="1806806"/>
            <a:ext cx="3276600" cy="3103734"/>
          </a:xfrm>
          <a:prstGeom prst="rect">
            <a:avLst/>
          </a:prstGeom>
        </p:spPr>
      </p:pic>
      <p:pic>
        <p:nvPicPr>
          <p:cNvPr id="2" name="Picture 1"/>
          <p:cNvPicPr>
            <a:picLocks noChangeAspect="1"/>
          </p:cNvPicPr>
          <p:nvPr/>
        </p:nvPicPr>
        <p:blipFill>
          <a:blip r:embed="rId5"/>
          <a:stretch>
            <a:fillRect/>
          </a:stretch>
        </p:blipFill>
        <p:spPr>
          <a:xfrm>
            <a:off x="152400" y="1097007"/>
            <a:ext cx="2438400" cy="759502"/>
          </a:xfrm>
          <a:prstGeom prst="rect">
            <a:avLst/>
          </a:prstGeom>
        </p:spPr>
      </p:pic>
      <p:sp>
        <p:nvSpPr>
          <p:cNvPr id="5" name="Rectangle 4"/>
          <p:cNvSpPr/>
          <p:nvPr/>
        </p:nvSpPr>
        <p:spPr>
          <a:xfrm>
            <a:off x="144659" y="4939573"/>
            <a:ext cx="3810000" cy="1569660"/>
          </a:xfrm>
          <a:prstGeom prst="rect">
            <a:avLst/>
          </a:prstGeom>
        </p:spPr>
        <p:txBody>
          <a:bodyPr wrap="square">
            <a:spAutoFit/>
          </a:bodyPr>
          <a:lstStyle/>
          <a:p>
            <a:r>
              <a:rPr lang="en-US" sz="1600" dirty="0">
                <a:solidFill>
                  <a:srgbClr val="FFFFFF"/>
                </a:solidFill>
                <a:latin typeface="Calibri" panose="020F0502020204030204" pitchFamily="34" charset="0"/>
                <a:cs typeface="Calibri" panose="020F0502020204030204" pitchFamily="34" charset="0"/>
              </a:rPr>
              <a:t>By studying the remnant magnetizations in ancient meteorites, an MIT team has determined that the solar nebula — the vast of disc of gas and dust that ultimately gave rise to the solar system — lasted around 3 to 4 million years.</a:t>
            </a:r>
            <a:endParaRPr lang="en-US" sz="1600" dirty="0">
              <a:latin typeface="Calibri" panose="020F0502020204030204" pitchFamily="34" charset="0"/>
              <a:cs typeface="Calibri" panose="020F0502020204030204" pitchFamily="34" charset="0"/>
            </a:endParaRPr>
          </a:p>
        </p:txBody>
      </p:sp>
      <p:sp>
        <p:nvSpPr>
          <p:cNvPr id="10" name="Arrow: Up 9"/>
          <p:cNvSpPr/>
          <p:nvPr/>
        </p:nvSpPr>
        <p:spPr bwMode="auto">
          <a:xfrm rot="3013352">
            <a:off x="3595503" y="3253877"/>
            <a:ext cx="673141" cy="2018157"/>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1" name="TextBox 10"/>
          <p:cNvSpPr txBox="1"/>
          <p:nvPr/>
        </p:nvSpPr>
        <p:spPr>
          <a:xfrm rot="19260834">
            <a:off x="2941822" y="4029447"/>
            <a:ext cx="2091615" cy="369332"/>
          </a:xfrm>
          <a:prstGeom prst="rect">
            <a:avLst/>
          </a:prstGeom>
          <a:noFill/>
        </p:spPr>
        <p:txBody>
          <a:bodyPr wrap="square" rtlCol="0">
            <a:spAutoFit/>
          </a:bodyPr>
          <a:lstStyle/>
          <a:p>
            <a:r>
              <a:rPr lang="en-US" dirty="0"/>
              <a:t>Drag and drop</a:t>
            </a:r>
          </a:p>
        </p:txBody>
      </p:sp>
      <p:sp>
        <p:nvSpPr>
          <p:cNvPr id="12" name="Rectangle 11"/>
          <p:cNvSpPr/>
          <p:nvPr/>
        </p:nvSpPr>
        <p:spPr>
          <a:xfrm>
            <a:off x="5707644" y="3770022"/>
            <a:ext cx="3286168" cy="2739211"/>
          </a:xfrm>
          <a:prstGeom prst="rect">
            <a:avLst/>
          </a:prstGeom>
          <a:solidFill>
            <a:schemeClr val="accent1"/>
          </a:solidFill>
          <a:ln w="25400">
            <a:solidFill>
              <a:schemeClr val="tx1"/>
            </a:solidFill>
          </a:ln>
        </p:spPr>
        <p:txBody>
          <a:bodyPr wrap="square">
            <a:spAutoFit/>
          </a:bodyPr>
          <a:lstStyle/>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As you drag the text, two squares are displayed, a green one (for favoring evidence), and a red one (for disfavoring evidence).</a:t>
            </a:r>
          </a:p>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Drop the text on the corresponding square. </a:t>
            </a:r>
          </a:p>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The evidence is now associated with the hypothesis.</a:t>
            </a:r>
          </a:p>
        </p:txBody>
      </p:sp>
      <p:sp>
        <p:nvSpPr>
          <p:cNvPr id="14" name="TextBox 13"/>
          <p:cNvSpPr txBox="1"/>
          <p:nvPr/>
        </p:nvSpPr>
        <p:spPr>
          <a:xfrm>
            <a:off x="275971" y="135217"/>
            <a:ext cx="8305800" cy="954107"/>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Question 1 – How was the Earth formed?</a:t>
            </a:r>
          </a:p>
          <a:p>
            <a:pPr algn="ct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8153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3519524"/>
            <a:ext cx="3276600" cy="3103734"/>
          </a:xfrm>
          <a:prstGeom prst="rect">
            <a:avLst/>
          </a:prstGeom>
        </p:spPr>
      </p:pic>
      <p:pic>
        <p:nvPicPr>
          <p:cNvPr id="2" name="Picture 1"/>
          <p:cNvPicPr>
            <a:picLocks noChangeAspect="1"/>
          </p:cNvPicPr>
          <p:nvPr/>
        </p:nvPicPr>
        <p:blipFill>
          <a:blip r:embed="rId3"/>
          <a:stretch>
            <a:fillRect/>
          </a:stretch>
        </p:blipFill>
        <p:spPr>
          <a:xfrm>
            <a:off x="131537" y="3125918"/>
            <a:ext cx="2438400" cy="759502"/>
          </a:xfrm>
          <a:prstGeom prst="rect">
            <a:avLst/>
          </a:prstGeom>
        </p:spPr>
      </p:pic>
      <p:sp>
        <p:nvSpPr>
          <p:cNvPr id="8" name="Rectangle 7"/>
          <p:cNvSpPr/>
          <p:nvPr/>
        </p:nvSpPr>
        <p:spPr>
          <a:xfrm>
            <a:off x="389874" y="1420419"/>
            <a:ext cx="4572000" cy="1200329"/>
          </a:xfrm>
          <a:prstGeom prst="rect">
            <a:avLst/>
          </a:prstGeom>
        </p:spPr>
        <p:txBody>
          <a:bodyPr>
            <a:spAutoFit/>
          </a:bodyPr>
          <a:lstStyle/>
          <a:p>
            <a:r>
              <a:rPr lang="en-US" dirty="0">
                <a:latin typeface="Calibri" panose="020F0502020204030204" pitchFamily="34" charset="0"/>
                <a:cs typeface="Calibri" panose="020F0502020204030204" pitchFamily="34" charset="0"/>
              </a:rPr>
              <a:t>Lifetime of solar nebula</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http://news.mit.edu/2017/scientists-estimate-solar-nebulas-lifetime-0209</a:t>
            </a:r>
          </a:p>
        </p:txBody>
      </p:sp>
      <p:sp>
        <p:nvSpPr>
          <p:cNvPr id="10" name="Rectangle 9"/>
          <p:cNvSpPr/>
          <p:nvPr/>
        </p:nvSpPr>
        <p:spPr>
          <a:xfrm>
            <a:off x="5729999" y="4209067"/>
            <a:ext cx="3265494" cy="1785104"/>
          </a:xfrm>
          <a:prstGeom prst="rect">
            <a:avLst/>
          </a:prstGeom>
          <a:ln w="25400">
            <a:solidFill>
              <a:schemeClr val="tx1"/>
            </a:solidFill>
          </a:ln>
        </p:spPr>
        <p:txBody>
          <a:bodyPr wrap="square">
            <a:spAutoFit/>
          </a:bodyPr>
          <a:lstStyle/>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cs typeface="Calibri" panose="020F0502020204030204" pitchFamily="34" charset="0"/>
              </a:rPr>
              <a:t>Add a title and a URL to the evidence item.</a:t>
            </a:r>
          </a:p>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cs typeface="Calibri" panose="020F0502020204030204" pitchFamily="34" charset="0"/>
              </a:rPr>
              <a:t>Save edited evidence item.</a:t>
            </a:r>
          </a:p>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cs typeface="Calibri" panose="020F0502020204030204" pitchFamily="34" charset="0"/>
              </a:rPr>
              <a:t>Evaluate relevance and credibility.</a:t>
            </a:r>
          </a:p>
        </p:txBody>
      </p:sp>
      <p:sp>
        <p:nvSpPr>
          <p:cNvPr id="13" name="Arrow: Up 12"/>
          <p:cNvSpPr/>
          <p:nvPr/>
        </p:nvSpPr>
        <p:spPr bwMode="auto">
          <a:xfrm rot="5400000">
            <a:off x="4810251" y="1748397"/>
            <a:ext cx="160807" cy="1219200"/>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2" name="Arrow: Up 11"/>
          <p:cNvSpPr/>
          <p:nvPr/>
        </p:nvSpPr>
        <p:spPr bwMode="auto">
          <a:xfrm rot="5400000">
            <a:off x="4816921" y="938570"/>
            <a:ext cx="147466" cy="1219200"/>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4" name="Oval 13"/>
          <p:cNvSpPr/>
          <p:nvPr/>
        </p:nvSpPr>
        <p:spPr bwMode="auto">
          <a:xfrm>
            <a:off x="6504709" y="3703701"/>
            <a:ext cx="810491" cy="424677"/>
          </a:xfrm>
          <a:prstGeom prst="ellipse">
            <a:avLst/>
          </a:prstGeom>
          <a:noFill/>
          <a:ln w="2857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7" name="TextBox 16"/>
          <p:cNvSpPr txBox="1"/>
          <p:nvPr/>
        </p:nvSpPr>
        <p:spPr>
          <a:xfrm>
            <a:off x="275971" y="135217"/>
            <a:ext cx="8305800" cy="954107"/>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Question 1 – How was the Earth formed?</a:t>
            </a:r>
          </a:p>
          <a:p>
            <a:pPr algn="ctr"/>
            <a:endParaRPr lang="en-US" sz="2400" b="1"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4"/>
          <a:stretch>
            <a:fillRect/>
          </a:stretch>
        </p:blipFill>
        <p:spPr>
          <a:xfrm>
            <a:off x="2927509" y="2832007"/>
            <a:ext cx="2835676" cy="2412440"/>
          </a:xfrm>
          <a:prstGeom prst="rect">
            <a:avLst/>
          </a:prstGeom>
        </p:spPr>
      </p:pic>
      <p:pic>
        <p:nvPicPr>
          <p:cNvPr id="9" name="Picture 8"/>
          <p:cNvPicPr>
            <a:picLocks noChangeAspect="1"/>
          </p:cNvPicPr>
          <p:nvPr/>
        </p:nvPicPr>
        <p:blipFill>
          <a:blip r:embed="rId5"/>
          <a:stretch>
            <a:fillRect/>
          </a:stretch>
        </p:blipFill>
        <p:spPr>
          <a:xfrm>
            <a:off x="5500255" y="947426"/>
            <a:ext cx="3495238" cy="3180952"/>
          </a:xfrm>
          <a:prstGeom prst="rect">
            <a:avLst/>
          </a:prstGeom>
        </p:spPr>
      </p:pic>
      <p:sp>
        <p:nvSpPr>
          <p:cNvPr id="15" name="Oval 14"/>
          <p:cNvSpPr/>
          <p:nvPr/>
        </p:nvSpPr>
        <p:spPr bwMode="auto">
          <a:xfrm>
            <a:off x="3830728" y="4181084"/>
            <a:ext cx="535643"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6" name="Oval 15"/>
          <p:cNvSpPr/>
          <p:nvPr/>
        </p:nvSpPr>
        <p:spPr bwMode="auto">
          <a:xfrm>
            <a:off x="3967084" y="4550797"/>
            <a:ext cx="535643"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28105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70438" y="2408953"/>
            <a:ext cx="3306352" cy="2581430"/>
          </a:xfrm>
          <a:prstGeom prst="rect">
            <a:avLst/>
          </a:prstGeom>
        </p:spPr>
      </p:pic>
      <p:sp>
        <p:nvSpPr>
          <p:cNvPr id="2" name="Title 1"/>
          <p:cNvSpPr>
            <a:spLocks noGrp="1"/>
          </p:cNvSpPr>
          <p:nvPr>
            <p:ph type="title"/>
          </p:nvPr>
        </p:nvSpPr>
        <p:spPr>
          <a:xfrm>
            <a:off x="302203" y="1042552"/>
            <a:ext cx="8229600" cy="1143000"/>
          </a:xfrm>
        </p:spPr>
        <p:txBody>
          <a:bodyPr/>
          <a:lstStyle/>
          <a:p>
            <a:pPr algn="r"/>
            <a:r>
              <a:rPr lang="en-US" dirty="0">
                <a:solidFill>
                  <a:srgbClr val="FFFF00"/>
                </a:solidFill>
              </a:rPr>
              <a:t>YOUR TURN</a:t>
            </a:r>
            <a:br>
              <a:rPr lang="en-US" dirty="0"/>
            </a:br>
            <a:r>
              <a:rPr lang="en-US" sz="2800" dirty="0"/>
              <a:t>Evaluate 3 items of evidence </a:t>
            </a:r>
            <a:br>
              <a:rPr lang="en-US" sz="2800" dirty="0"/>
            </a:br>
            <a:r>
              <a:rPr lang="en-US" sz="2800" dirty="0"/>
              <a:t>Complete justification form for 1 item</a:t>
            </a:r>
            <a:br>
              <a:rPr lang="en-US" dirty="0"/>
            </a:br>
            <a:br>
              <a:rPr lang="en-US" dirty="0"/>
            </a:br>
            <a:endParaRPr lang="en-US" dirty="0"/>
          </a:p>
        </p:txBody>
      </p:sp>
      <p:sp>
        <p:nvSpPr>
          <p:cNvPr id="3" name="Rectangle 2"/>
          <p:cNvSpPr/>
          <p:nvPr/>
        </p:nvSpPr>
        <p:spPr>
          <a:xfrm>
            <a:off x="302203" y="1788873"/>
            <a:ext cx="4955597" cy="5016758"/>
          </a:xfrm>
          <a:prstGeom prst="rect">
            <a:avLst/>
          </a:prstGeom>
          <a:solidFill>
            <a:schemeClr val="accent1"/>
          </a:solidFill>
          <a:ln w="25400">
            <a:solidFill>
              <a:schemeClr val="tx1"/>
            </a:solidFill>
          </a:ln>
        </p:spPr>
        <p:txBody>
          <a:bodyPr wrap="square">
            <a:spAutoFit/>
          </a:bodyPr>
          <a:lstStyle/>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rPr>
              <a:t>Drag and drop evidence text to associate with relevant hypothesis.</a:t>
            </a:r>
          </a:p>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rPr>
              <a:t>Double click on NS to assess the </a:t>
            </a:r>
            <a:r>
              <a:rPr lang="en-US" sz="2000" b="1" dirty="0">
                <a:latin typeface="Calibri" panose="020F0502020204030204" pitchFamily="34" charset="0"/>
              </a:rPr>
              <a:t>relevance </a:t>
            </a:r>
            <a:r>
              <a:rPr lang="en-US" sz="2000" dirty="0">
                <a:latin typeface="Calibri" panose="020F0502020204030204" pitchFamily="34" charset="0"/>
              </a:rPr>
              <a:t>of the evidence to the hypothesis.</a:t>
            </a:r>
          </a:p>
          <a:p>
            <a:pPr marL="171450" indent="-171450" fontAlgn="auto">
              <a:spcBef>
                <a:spcPts val="600"/>
              </a:spcBef>
              <a:spcAft>
                <a:spcPts val="0"/>
              </a:spcAft>
              <a:buFont typeface="Wingdings" panose="05000000000000000000" pitchFamily="2" charset="2"/>
              <a:buChar char="Ø"/>
              <a:defRPr/>
            </a:pPr>
            <a:r>
              <a:rPr lang="en-US" sz="2000" dirty="0">
                <a:latin typeface="Calibri" panose="020F0502020204030204" pitchFamily="34" charset="0"/>
              </a:rPr>
              <a:t>Assess </a:t>
            </a:r>
            <a:r>
              <a:rPr lang="en-US" sz="2000" b="1" dirty="0">
                <a:latin typeface="Calibri" panose="020F0502020204030204" pitchFamily="34" charset="0"/>
              </a:rPr>
              <a:t>credibility</a:t>
            </a:r>
            <a:r>
              <a:rPr lang="en-US" sz="2000" b="1" dirty="0">
                <a:solidFill>
                  <a:srgbClr val="FFFF00"/>
                </a:solidFill>
                <a:latin typeface="Calibri" panose="020F0502020204030204" pitchFamily="34" charset="0"/>
              </a:rPr>
              <a:t>.</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Click on item of evidence.</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Click on Argument.</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Click on [evidence]. </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Drag and drop [evidence] onto green box under item of evidence.</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Evaluate author competence, author objectivity, and publication reputation. </a:t>
            </a:r>
          </a:p>
          <a:p>
            <a:pPr marL="628650" lvl="1" indent="-171450">
              <a:spcBef>
                <a:spcPts val="600"/>
              </a:spcBef>
              <a:buFont typeface="Wingdings" panose="05000000000000000000" pitchFamily="2" charset="2"/>
              <a:buChar char="Ø"/>
              <a:defRPr/>
            </a:pPr>
            <a:r>
              <a:rPr lang="en-US" sz="2000" dirty="0">
                <a:latin typeface="Calibri" panose="020F0502020204030204" pitchFamily="34" charset="0"/>
              </a:rPr>
              <a:t>sInvestigator will generate a credibility rating. </a:t>
            </a:r>
          </a:p>
        </p:txBody>
      </p:sp>
      <p:sp>
        <p:nvSpPr>
          <p:cNvPr id="6" name="TextBox 5"/>
          <p:cNvSpPr txBox="1"/>
          <p:nvPr/>
        </p:nvSpPr>
        <p:spPr>
          <a:xfrm>
            <a:off x="7359717" y="3719253"/>
            <a:ext cx="1517073" cy="369332"/>
          </a:xfrm>
          <a:prstGeom prst="rect">
            <a:avLst/>
          </a:prstGeom>
          <a:noFill/>
        </p:spPr>
        <p:txBody>
          <a:bodyPr wrap="square" rtlCol="0">
            <a:spAutoFit/>
          </a:bodyPr>
          <a:lstStyle/>
          <a:p>
            <a:r>
              <a:rPr lang="en-US" b="1" dirty="0">
                <a:solidFill>
                  <a:srgbClr val="C00000"/>
                </a:solidFill>
              </a:rPr>
              <a:t>Relevance</a:t>
            </a:r>
          </a:p>
        </p:txBody>
      </p:sp>
      <p:sp>
        <p:nvSpPr>
          <p:cNvPr id="7" name="TextBox 6"/>
          <p:cNvSpPr txBox="1"/>
          <p:nvPr/>
        </p:nvSpPr>
        <p:spPr>
          <a:xfrm>
            <a:off x="7476195" y="4227855"/>
            <a:ext cx="1364673" cy="369332"/>
          </a:xfrm>
          <a:prstGeom prst="rect">
            <a:avLst/>
          </a:prstGeom>
          <a:noFill/>
        </p:spPr>
        <p:txBody>
          <a:bodyPr wrap="square" rtlCol="0">
            <a:spAutoFit/>
          </a:bodyPr>
          <a:lstStyle/>
          <a:p>
            <a:r>
              <a:rPr lang="en-US" b="1" dirty="0">
                <a:solidFill>
                  <a:srgbClr val="C00000"/>
                </a:solidFill>
              </a:rPr>
              <a:t>Credibility</a:t>
            </a:r>
          </a:p>
        </p:txBody>
      </p:sp>
      <p:sp>
        <p:nvSpPr>
          <p:cNvPr id="9" name="Oval 8"/>
          <p:cNvSpPr/>
          <p:nvPr/>
        </p:nvSpPr>
        <p:spPr bwMode="auto">
          <a:xfrm>
            <a:off x="6955792" y="4273251"/>
            <a:ext cx="535643"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0" name="Oval 9"/>
          <p:cNvSpPr/>
          <p:nvPr/>
        </p:nvSpPr>
        <p:spPr bwMode="auto">
          <a:xfrm>
            <a:off x="6780522" y="3764649"/>
            <a:ext cx="535643"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90070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53387" y="762000"/>
            <a:ext cx="8229600" cy="762000"/>
          </a:xfrm>
        </p:spPr>
        <p:txBody>
          <a:bodyPr/>
          <a:lstStyle/>
          <a:p>
            <a:pPr eaLnBrk="1" hangingPunct="1">
              <a:defRPr/>
            </a:pPr>
            <a:r>
              <a:rPr lang="en-US" altLang="en-US" sz="3600" dirty="0"/>
              <a:t>EVOLUTION </a:t>
            </a:r>
            <a:br>
              <a:rPr lang="en-US" altLang="en-US" sz="3600" dirty="0"/>
            </a:br>
            <a:r>
              <a:rPr lang="en-US" altLang="en-US" sz="3600" dirty="0"/>
              <a:t>Class 3 Lesson Design</a:t>
            </a:r>
            <a:br>
              <a:rPr lang="en-US" altLang="en-US" dirty="0"/>
            </a:b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410445221"/>
              </p:ext>
            </p:extLst>
          </p:nvPr>
        </p:nvGraphicFramePr>
        <p:xfrm>
          <a:off x="304798" y="1448815"/>
          <a:ext cx="8478188" cy="5109347"/>
        </p:xfrm>
        <a:graphic>
          <a:graphicData uri="http://schemas.openxmlformats.org/drawingml/2006/table">
            <a:tbl>
              <a:tblPr firstRow="1" bandRow="1">
                <a:tableStyleId>{5C22544A-7EE6-4342-B048-85BDC9FD1C3A}</a:tableStyleId>
              </a:tblPr>
              <a:tblGrid>
                <a:gridCol w="4239094">
                  <a:extLst>
                    <a:ext uri="{9D8B030D-6E8A-4147-A177-3AD203B41FA5}">
                      <a16:colId xmlns:a16="http://schemas.microsoft.com/office/drawing/2014/main" val="3665512844"/>
                    </a:ext>
                  </a:extLst>
                </a:gridCol>
                <a:gridCol w="4239094">
                  <a:extLst>
                    <a:ext uri="{9D8B030D-6E8A-4147-A177-3AD203B41FA5}">
                      <a16:colId xmlns:a16="http://schemas.microsoft.com/office/drawing/2014/main" val="3695537165"/>
                    </a:ext>
                  </a:extLst>
                </a:gridCol>
              </a:tblGrid>
              <a:tr h="5109347">
                <a:tc>
                  <a:txBody>
                    <a:bodyPr/>
                    <a:lstStyle/>
                    <a:p>
                      <a:pPr algn="ctr"/>
                      <a:r>
                        <a:rPr lang="en-US" sz="2800" dirty="0"/>
                        <a:t>What</a:t>
                      </a:r>
                      <a:r>
                        <a:rPr lang="en-US" sz="2800" baseline="0" dirty="0"/>
                        <a:t> do we know?</a:t>
                      </a:r>
                    </a:p>
                    <a:p>
                      <a:pPr algn="ctr"/>
                      <a:r>
                        <a:rPr lang="en-US" sz="2800" i="1" baseline="0" dirty="0">
                          <a:solidFill>
                            <a:schemeClr val="bg1">
                              <a:lumMod val="50000"/>
                            </a:schemeClr>
                          </a:solidFill>
                        </a:rPr>
                        <a:t>Direct Instruction</a:t>
                      </a:r>
                    </a:p>
                    <a:p>
                      <a:pPr algn="ctr"/>
                      <a:endParaRPr lang="en-US" sz="2800" baseline="0" dirty="0"/>
                    </a:p>
                    <a:p>
                      <a:endParaRPr lang="en-US" dirty="0"/>
                    </a:p>
                  </a:txBody>
                  <a:tcPr/>
                </a:tc>
                <a:tc>
                  <a:txBody>
                    <a:bodyPr/>
                    <a:lstStyle/>
                    <a:p>
                      <a:pPr algn="ctr"/>
                      <a:r>
                        <a:rPr lang="en-US" sz="2800" dirty="0"/>
                        <a:t>How do we know?</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i="1" baseline="0" dirty="0">
                          <a:solidFill>
                            <a:schemeClr val="bg1">
                              <a:lumMod val="50000"/>
                            </a:schemeClr>
                          </a:solidFill>
                        </a:rPr>
                        <a:t>Items of Evidence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i="1" baseline="0" dirty="0">
                          <a:solidFill>
                            <a:schemeClr val="bg1">
                              <a:lumMod val="50000"/>
                            </a:schemeClr>
                          </a:solidFill>
                        </a:rPr>
                        <a:t>Evidence Evaluation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i="1" baseline="0" dirty="0">
                        <a:solidFill>
                          <a:schemeClr val="bg1">
                            <a:lumMod val="50000"/>
                          </a:schemeClr>
                        </a:solidFill>
                      </a:endParaRPr>
                    </a:p>
                  </a:txBody>
                  <a:tcPr/>
                </a:tc>
                <a:extLst>
                  <a:ext uri="{0D108BD9-81ED-4DB2-BD59-A6C34878D82A}">
                    <a16:rowId xmlns:a16="http://schemas.microsoft.com/office/drawing/2014/main" val="2529924839"/>
                  </a:ext>
                </a:extLst>
              </a:tr>
            </a:tbl>
          </a:graphicData>
        </a:graphic>
      </p:graphicFrame>
      <p:pic>
        <p:nvPicPr>
          <p:cNvPr id="6" name="Picture 4" descr="gorilla-chimp-hu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375" y="4003488"/>
            <a:ext cx="2502611" cy="2307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100677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387" y="2533186"/>
            <a:ext cx="2057400" cy="240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5"/>
          <a:stretch>
            <a:fillRect/>
          </a:stretch>
        </p:blipFill>
        <p:spPr>
          <a:xfrm>
            <a:off x="5016795" y="4534468"/>
            <a:ext cx="3060405" cy="1871373"/>
          </a:xfrm>
          <a:prstGeom prst="rect">
            <a:avLst/>
          </a:prstGeom>
        </p:spPr>
      </p:pic>
      <p:pic>
        <p:nvPicPr>
          <p:cNvPr id="8" name="Picture 7"/>
          <p:cNvPicPr>
            <a:picLocks noChangeAspect="1"/>
          </p:cNvPicPr>
          <p:nvPr/>
        </p:nvPicPr>
        <p:blipFill>
          <a:blip r:embed="rId6"/>
          <a:stretch>
            <a:fillRect/>
          </a:stretch>
        </p:blipFill>
        <p:spPr>
          <a:xfrm>
            <a:off x="5016795" y="2533186"/>
            <a:ext cx="3185656" cy="1470302"/>
          </a:xfrm>
          <a:prstGeom prst="rect">
            <a:avLst/>
          </a:prstGeom>
        </p:spPr>
      </p:pic>
    </p:spTree>
    <p:extLst>
      <p:ext uri="{BB962C8B-B14F-4D97-AF65-F5344CB8AC3E}">
        <p14:creationId xmlns:p14="http://schemas.microsoft.com/office/powerpoint/2010/main" val="70297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549639" y="1371600"/>
            <a:ext cx="8233348" cy="1752600"/>
          </a:xfrm>
        </p:spPr>
        <p:txBody>
          <a:bodyPr/>
          <a:lstStyle/>
          <a:p>
            <a:pPr eaLnBrk="1" hangingPunct="1">
              <a:lnSpc>
                <a:spcPct val="80000"/>
              </a:lnSpc>
              <a:defRPr/>
            </a:pPr>
            <a:endParaRPr lang="en-US" altLang="en-US" sz="2800" dirty="0"/>
          </a:p>
          <a:p>
            <a:pPr marL="457200" indent="-457200" algn="l" eaLnBrk="1" hangingPunct="1">
              <a:lnSpc>
                <a:spcPct val="80000"/>
              </a:lnSpc>
              <a:buFont typeface="Arial" panose="020B0604020202020204" pitchFamily="34" charset="0"/>
              <a:buChar char="•"/>
              <a:defRPr/>
            </a:pPr>
            <a:r>
              <a:rPr lang="en-US" altLang="en-US" sz="2800" dirty="0"/>
              <a:t>Select from 15 items of evidence</a:t>
            </a:r>
          </a:p>
          <a:p>
            <a:pPr marL="457200" indent="-457200" algn="l" eaLnBrk="1" hangingPunct="1">
              <a:lnSpc>
                <a:spcPct val="80000"/>
              </a:lnSpc>
              <a:buFont typeface="Arial" panose="020B0604020202020204" pitchFamily="34" charset="0"/>
              <a:buChar char="•"/>
              <a:defRPr/>
            </a:pPr>
            <a:endParaRPr lang="en-US" altLang="en-US" sz="2800" dirty="0"/>
          </a:p>
          <a:p>
            <a:pPr marL="457200" indent="-457200" algn="l" eaLnBrk="1" hangingPunct="1">
              <a:lnSpc>
                <a:spcPct val="80000"/>
              </a:lnSpc>
              <a:buFont typeface="Arial" panose="020B0604020202020204" pitchFamily="34" charset="0"/>
              <a:buChar char="•"/>
              <a:defRPr/>
            </a:pPr>
            <a:r>
              <a:rPr lang="en-US" altLang="en-US" sz="2800" dirty="0"/>
              <a:t>Attach items to one or more of four hypotheses</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Fossil records indicate that life has changed over time.</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DNA sequencing indicates that life has changed over time.</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Artificial selection is possible.</a:t>
            </a:r>
          </a:p>
          <a:p>
            <a:pPr marL="1200150" lvl="1" indent="-457200" eaLnBrk="1" hangingPunct="1">
              <a:lnSpc>
                <a:spcPct val="80000"/>
              </a:lnSpc>
              <a:buFont typeface="Arial" panose="020B0604020202020204" pitchFamily="34" charset="0"/>
              <a:buChar char="•"/>
              <a:defRPr/>
            </a:pPr>
            <a:r>
              <a:rPr lang="en-US" altLang="en-US" dirty="0">
                <a:solidFill>
                  <a:srgbClr val="FFFF00"/>
                </a:solidFill>
              </a:rPr>
              <a:t>There are examples of natural selection.</a:t>
            </a:r>
          </a:p>
          <a:p>
            <a:pPr lvl="1" indent="0" eaLnBrk="1" hangingPunct="1">
              <a:lnSpc>
                <a:spcPct val="80000"/>
              </a:lnSpc>
              <a:buNone/>
              <a:defRPr/>
            </a:pPr>
            <a:endParaRPr lang="en-US" altLang="en-US" sz="2000" dirty="0"/>
          </a:p>
          <a:p>
            <a:pPr marL="457200" indent="-457200" algn="l" eaLnBrk="1" hangingPunct="1">
              <a:lnSpc>
                <a:spcPct val="80000"/>
              </a:lnSpc>
              <a:buFont typeface="Arial" panose="020B0604020202020204" pitchFamily="34" charset="0"/>
              <a:buChar char="•"/>
              <a:defRPr/>
            </a:pPr>
            <a:r>
              <a:rPr lang="en-US" altLang="en-US" sz="2800" dirty="0"/>
              <a:t>Evaluate item relevance and credibility</a:t>
            </a:r>
          </a:p>
        </p:txBody>
      </p:sp>
      <p:sp>
        <p:nvSpPr>
          <p:cNvPr id="4" name="Rectangle 2"/>
          <p:cNvSpPr txBox="1">
            <a:spLocks noChangeArrowheads="1"/>
          </p:cNvSpPr>
          <p:nvPr/>
        </p:nvSpPr>
        <p:spPr bwMode="auto">
          <a:xfrm>
            <a:off x="553387" y="762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altLang="en-US" sz="3600" kern="0" dirty="0"/>
              <a:t>EVOLUTION </a:t>
            </a:r>
            <a:br>
              <a:rPr lang="en-US" altLang="en-US" sz="3600" kern="0" dirty="0"/>
            </a:br>
            <a:r>
              <a:rPr lang="en-US" altLang="en-US" sz="3600" i="1" kern="0" dirty="0"/>
              <a:t>sInvestigator Learning Goals</a:t>
            </a:r>
            <a:br>
              <a:rPr lang="en-US" altLang="en-US" i="1" kern="0" dirty="0"/>
            </a:br>
            <a:endParaRPr lang="en-US" altLang="en-US" i="1" kern="0" dirty="0"/>
          </a:p>
        </p:txBody>
      </p:sp>
    </p:spTree>
    <p:extLst>
      <p:ext uri="{BB962C8B-B14F-4D97-AF65-F5344CB8AC3E}">
        <p14:creationId xmlns:p14="http://schemas.microsoft.com/office/powerpoint/2010/main" val="407861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Open </a:t>
            </a:r>
            <a:r>
              <a:rPr lang="en-US" altLang="en-US" i="1" dirty="0"/>
              <a:t>sInvestigator</a:t>
            </a:r>
          </a:p>
        </p:txBody>
      </p:sp>
      <p:sp>
        <p:nvSpPr>
          <p:cNvPr id="86019" name="Rectangle 3"/>
          <p:cNvSpPr>
            <a:spLocks noGrp="1" noChangeArrowheads="1"/>
          </p:cNvSpPr>
          <p:nvPr>
            <p:ph type="body" idx="1"/>
          </p:nvPr>
        </p:nvSpPr>
        <p:spPr>
          <a:xfrm>
            <a:off x="286327" y="902466"/>
            <a:ext cx="8229600" cy="4648200"/>
          </a:xfrm>
        </p:spPr>
        <p:txBody>
          <a:bodyPr/>
          <a:lstStyle/>
          <a:p>
            <a:pPr eaLnBrk="1" hangingPunct="1">
              <a:defRPr/>
            </a:pPr>
            <a:r>
              <a:rPr lang="en-US" altLang="en-US" dirty="0"/>
              <a:t>Click on the green “+” in the corner</a:t>
            </a:r>
          </a:p>
          <a:p>
            <a:pPr eaLnBrk="1" hangingPunct="1">
              <a:defRPr/>
            </a:pPr>
            <a:r>
              <a:rPr lang="en-US" altLang="en-US" dirty="0"/>
              <a:t>Select “06 Evolution”</a:t>
            </a:r>
          </a:p>
          <a:p>
            <a:pPr eaLnBrk="1" hangingPunct="1">
              <a:defRPr/>
            </a:pPr>
            <a:r>
              <a:rPr lang="en-US" altLang="en-US" dirty="0"/>
              <a:t>Click on “Scen” to display initial lesson argumentation</a:t>
            </a:r>
          </a:p>
          <a:p>
            <a:pPr eaLnBrk="1" hangingPunct="1">
              <a:defRPr/>
            </a:pPr>
            <a:endParaRPr lang="en-US" altLang="en-US" dirty="0"/>
          </a:p>
          <a:p>
            <a:pPr marL="0" indent="0" eaLnBrk="1" hangingPunct="1">
              <a:buNone/>
              <a:defRPr/>
            </a:pPr>
            <a:endParaRPr lang="en-US" altLang="en-US" dirty="0"/>
          </a:p>
          <a:p>
            <a:pPr marL="0" indent="0" eaLnBrk="1" hangingPunct="1">
              <a:buNone/>
              <a:defRPr/>
            </a:pPr>
            <a:endParaRPr lang="en-US" altLang="en-US" dirty="0"/>
          </a:p>
          <a:p>
            <a:pPr eaLnBrk="1" hangingPunct="1">
              <a:defRPr/>
            </a:pPr>
            <a:endParaRPr lang="en-US" altLang="en-US" dirty="0"/>
          </a:p>
          <a:p>
            <a:pPr marL="0" indent="0" eaLnBrk="1" hangingPunct="1">
              <a:buNone/>
              <a:defRPr/>
            </a:pPr>
            <a:endParaRPr lang="en-US" altLang="en-US" dirty="0"/>
          </a:p>
          <a:p>
            <a:pPr eaLnBrk="1" hangingPunct="1">
              <a:defRPr/>
            </a:pPr>
            <a:endParaRPr lang="en-US" altLang="en-US" dirty="0"/>
          </a:p>
        </p:txBody>
      </p:sp>
      <p:pic>
        <p:nvPicPr>
          <p:cNvPr id="2" name="Picture 1"/>
          <p:cNvPicPr>
            <a:picLocks noChangeAspect="1"/>
          </p:cNvPicPr>
          <p:nvPr/>
        </p:nvPicPr>
        <p:blipFill rotWithShape="1">
          <a:blip r:embed="rId3"/>
          <a:srcRect l="37037" t="30173" r="33333" b="31529"/>
          <a:stretch/>
        </p:blipFill>
        <p:spPr>
          <a:xfrm>
            <a:off x="7315200" y="910246"/>
            <a:ext cx="457200" cy="685800"/>
          </a:xfrm>
          <a:prstGeom prst="rect">
            <a:avLst/>
          </a:prstGeom>
        </p:spPr>
      </p:pic>
      <p:sp>
        <p:nvSpPr>
          <p:cNvPr id="8" name="Rectangle 3"/>
          <p:cNvSpPr txBox="1">
            <a:spLocks noChangeArrowheads="1"/>
          </p:cNvSpPr>
          <p:nvPr/>
        </p:nvSpPr>
        <p:spPr bwMode="auto">
          <a:xfrm>
            <a:off x="453325" y="5451987"/>
            <a:ext cx="5117022"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9pPr>
          </a:lstStyle>
          <a:p>
            <a:pPr eaLnBrk="1" hangingPunct="1">
              <a:defRPr/>
            </a:pPr>
            <a:r>
              <a:rPr lang="en-US" altLang="en-US" kern="0" dirty="0"/>
              <a:t>View evidence by clicking on menu</a:t>
            </a:r>
          </a:p>
        </p:txBody>
      </p:sp>
      <p:grpSp>
        <p:nvGrpSpPr>
          <p:cNvPr id="7" name="Group 6"/>
          <p:cNvGrpSpPr/>
          <p:nvPr/>
        </p:nvGrpSpPr>
        <p:grpSpPr>
          <a:xfrm>
            <a:off x="4749800" y="5486400"/>
            <a:ext cx="4089400" cy="1003300"/>
            <a:chOff x="2057400" y="5605220"/>
            <a:chExt cx="4089400" cy="1003300"/>
          </a:xfrm>
        </p:grpSpPr>
        <p:pic>
          <p:nvPicPr>
            <p:cNvPr id="6" name="Picture 5"/>
            <p:cNvPicPr>
              <a:picLocks noChangeAspect="1"/>
            </p:cNvPicPr>
            <p:nvPr/>
          </p:nvPicPr>
          <p:blipFill>
            <a:blip r:embed="rId7"/>
            <a:stretch>
              <a:fillRect/>
            </a:stretch>
          </p:blipFill>
          <p:spPr>
            <a:xfrm>
              <a:off x="2057400" y="5605220"/>
              <a:ext cx="4089400" cy="1003300"/>
            </a:xfrm>
            <a:prstGeom prst="rect">
              <a:avLst/>
            </a:prstGeom>
          </p:spPr>
        </p:pic>
        <p:sp>
          <p:nvSpPr>
            <p:cNvPr id="10" name="Oval 9"/>
            <p:cNvSpPr/>
            <p:nvPr/>
          </p:nvSpPr>
          <p:spPr bwMode="auto">
            <a:xfrm>
              <a:off x="2387600" y="5910020"/>
              <a:ext cx="3429000" cy="304800"/>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grpSp>
      <p:pic>
        <p:nvPicPr>
          <p:cNvPr id="4" name="Picture 3"/>
          <p:cNvPicPr>
            <a:picLocks noChangeAspect="1"/>
          </p:cNvPicPr>
          <p:nvPr/>
        </p:nvPicPr>
        <p:blipFill>
          <a:blip r:embed="rId8"/>
          <a:stretch>
            <a:fillRect/>
          </a:stretch>
        </p:blipFill>
        <p:spPr>
          <a:xfrm>
            <a:off x="3895915" y="2727645"/>
            <a:ext cx="3868570" cy="2518221"/>
          </a:xfrm>
          <a:prstGeom prst="rect">
            <a:avLst/>
          </a:prstGeom>
        </p:spPr>
      </p:pic>
      <p:sp>
        <p:nvSpPr>
          <p:cNvPr id="11" name="Oval 10"/>
          <p:cNvSpPr/>
          <p:nvPr/>
        </p:nvSpPr>
        <p:spPr bwMode="auto">
          <a:xfrm>
            <a:off x="4152035" y="4267200"/>
            <a:ext cx="927965" cy="24575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44984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Using </a:t>
            </a:r>
            <a:r>
              <a:rPr lang="en-US" altLang="en-US" i="1" dirty="0"/>
              <a:t>sInvestigator</a:t>
            </a:r>
          </a:p>
        </p:txBody>
      </p:sp>
      <p:pic>
        <p:nvPicPr>
          <p:cNvPr id="3" name="Picture 2"/>
          <p:cNvPicPr>
            <a:picLocks noChangeAspect="1"/>
          </p:cNvPicPr>
          <p:nvPr/>
        </p:nvPicPr>
        <p:blipFill>
          <a:blip r:embed="rId3"/>
          <a:stretch>
            <a:fillRect/>
          </a:stretch>
        </p:blipFill>
        <p:spPr>
          <a:xfrm>
            <a:off x="84082" y="1633761"/>
            <a:ext cx="8907517" cy="3932241"/>
          </a:xfrm>
          <a:prstGeom prst="rect">
            <a:avLst/>
          </a:prstGeom>
        </p:spPr>
      </p:pic>
    </p:spTree>
    <p:extLst>
      <p:ext uri="{BB962C8B-B14F-4D97-AF65-F5344CB8AC3E}">
        <p14:creationId xmlns:p14="http://schemas.microsoft.com/office/powerpoint/2010/main" val="418049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Using </a:t>
            </a:r>
            <a:r>
              <a:rPr lang="en-US" altLang="en-US" i="1" dirty="0"/>
              <a:t>sInvestigator</a:t>
            </a:r>
          </a:p>
        </p:txBody>
      </p:sp>
      <p:sp>
        <p:nvSpPr>
          <p:cNvPr id="86019" name="Rectangle 3"/>
          <p:cNvSpPr>
            <a:spLocks noGrp="1" noChangeArrowheads="1"/>
          </p:cNvSpPr>
          <p:nvPr>
            <p:ph type="body" idx="1"/>
          </p:nvPr>
        </p:nvSpPr>
        <p:spPr>
          <a:xfrm>
            <a:off x="222787" y="1200150"/>
            <a:ext cx="8690675" cy="4114800"/>
          </a:xfrm>
        </p:spPr>
        <p:txBody>
          <a:bodyPr/>
          <a:lstStyle/>
          <a:p>
            <a:pPr eaLnBrk="1" hangingPunct="1">
              <a:defRPr/>
            </a:pPr>
            <a:r>
              <a:rPr lang="en-US" altLang="en-US" dirty="0"/>
              <a:t>Items of evidence in database were provided to students</a:t>
            </a:r>
          </a:p>
        </p:txBody>
      </p:sp>
      <p:pic>
        <p:nvPicPr>
          <p:cNvPr id="9" name="Picture 8"/>
          <p:cNvPicPr>
            <a:picLocks noChangeAspect="1"/>
          </p:cNvPicPr>
          <p:nvPr/>
        </p:nvPicPr>
        <p:blipFill>
          <a:blip r:embed="rId3"/>
          <a:stretch>
            <a:fillRect/>
          </a:stretch>
        </p:blipFill>
        <p:spPr>
          <a:xfrm>
            <a:off x="874363" y="2438400"/>
            <a:ext cx="3442447" cy="3657600"/>
          </a:xfrm>
          <a:prstGeom prst="rect">
            <a:avLst/>
          </a:prstGeom>
        </p:spPr>
      </p:pic>
      <p:pic>
        <p:nvPicPr>
          <p:cNvPr id="13" name="Picture 12"/>
          <p:cNvPicPr>
            <a:picLocks noChangeAspect="1"/>
          </p:cNvPicPr>
          <p:nvPr/>
        </p:nvPicPr>
        <p:blipFill>
          <a:blip r:embed="rId4"/>
          <a:stretch>
            <a:fillRect/>
          </a:stretch>
        </p:blipFill>
        <p:spPr>
          <a:xfrm>
            <a:off x="5181600" y="2971800"/>
            <a:ext cx="3180952" cy="3761905"/>
          </a:xfrm>
          <a:prstGeom prst="rect">
            <a:avLst/>
          </a:prstGeom>
        </p:spPr>
      </p:pic>
      <p:sp>
        <p:nvSpPr>
          <p:cNvPr id="15" name="Arrow: Right 14"/>
          <p:cNvSpPr/>
          <p:nvPr/>
        </p:nvSpPr>
        <p:spPr bwMode="auto">
          <a:xfrm rot="2204195">
            <a:off x="3589414" y="3738065"/>
            <a:ext cx="1775166" cy="507349"/>
          </a:xfrm>
          <a:prstGeom prst="rightArrow">
            <a:avLst/>
          </a:prstGeom>
          <a:solidFill>
            <a:srgbClr val="C0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6" name="TextBox 15"/>
          <p:cNvSpPr txBox="1"/>
          <p:nvPr/>
        </p:nvSpPr>
        <p:spPr>
          <a:xfrm rot="2171725">
            <a:off x="3567947" y="3853440"/>
            <a:ext cx="1960609" cy="380963"/>
          </a:xfrm>
          <a:prstGeom prst="rect">
            <a:avLst/>
          </a:prstGeom>
          <a:noFill/>
        </p:spPr>
        <p:txBody>
          <a:bodyPr wrap="square" rtlCol="0">
            <a:spAutoFit/>
          </a:bodyPr>
          <a:lstStyle/>
          <a:p>
            <a:r>
              <a:rPr lang="en-US" dirty="0"/>
              <a:t>double click</a:t>
            </a:r>
          </a:p>
        </p:txBody>
      </p:sp>
    </p:spTree>
    <p:extLst>
      <p:ext uri="{BB962C8B-B14F-4D97-AF65-F5344CB8AC3E}">
        <p14:creationId xmlns:p14="http://schemas.microsoft.com/office/powerpoint/2010/main" val="176461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Up 9"/>
          <p:cNvSpPr/>
          <p:nvPr/>
        </p:nvSpPr>
        <p:spPr bwMode="auto">
          <a:xfrm rot="2631037">
            <a:off x="4524233" y="3940482"/>
            <a:ext cx="673141" cy="1919380"/>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1" name="TextBox 10"/>
          <p:cNvSpPr txBox="1"/>
          <p:nvPr/>
        </p:nvSpPr>
        <p:spPr>
          <a:xfrm rot="18796214">
            <a:off x="3894838" y="4702005"/>
            <a:ext cx="1970944" cy="369332"/>
          </a:xfrm>
          <a:prstGeom prst="rect">
            <a:avLst/>
          </a:prstGeom>
          <a:noFill/>
        </p:spPr>
        <p:txBody>
          <a:bodyPr wrap="square" rtlCol="0">
            <a:spAutoFit/>
          </a:bodyPr>
          <a:lstStyle/>
          <a:p>
            <a:r>
              <a:rPr lang="en-US" dirty="0"/>
              <a:t>Drag and drop</a:t>
            </a:r>
          </a:p>
        </p:txBody>
      </p:sp>
      <p:sp>
        <p:nvSpPr>
          <p:cNvPr id="14" name="Rectangle 2"/>
          <p:cNvSpPr txBox="1">
            <a:spLocks noChangeArrowheads="1"/>
          </p:cNvSpPr>
          <p:nvPr/>
        </p:nvSpPr>
        <p:spPr>
          <a:xfrm>
            <a:off x="535801" y="87046"/>
            <a:ext cx="8229600" cy="11430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altLang="en-US" kern="0" dirty="0"/>
              <a:t>Evaluating Evidence</a:t>
            </a:r>
            <a:endParaRPr lang="en-US" altLang="en-US" i="1" kern="0" dirty="0"/>
          </a:p>
        </p:txBody>
      </p:sp>
      <p:sp>
        <p:nvSpPr>
          <p:cNvPr id="15" name="Oval 14"/>
          <p:cNvSpPr/>
          <p:nvPr/>
        </p:nvSpPr>
        <p:spPr bwMode="auto">
          <a:xfrm>
            <a:off x="5598761" y="4554782"/>
            <a:ext cx="351503" cy="381000"/>
          </a:xfrm>
          <a:prstGeom prst="ellipse">
            <a:avLst/>
          </a:prstGeom>
          <a:noFill/>
          <a:ln w="38100" cap="flat" cmpd="sng" algn="ctr">
            <a:solidFill>
              <a:srgbClr val="FFFF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6" name="Oval 15"/>
          <p:cNvSpPr/>
          <p:nvPr/>
        </p:nvSpPr>
        <p:spPr bwMode="auto">
          <a:xfrm>
            <a:off x="5690253" y="4914013"/>
            <a:ext cx="351503" cy="381000"/>
          </a:xfrm>
          <a:prstGeom prst="ellipse">
            <a:avLst/>
          </a:prstGeom>
          <a:noFill/>
          <a:ln w="38100" cap="flat" cmpd="sng" algn="ctr">
            <a:solidFill>
              <a:srgbClr val="FFFF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2" name="Picture 1"/>
          <p:cNvPicPr>
            <a:picLocks noChangeAspect="1"/>
          </p:cNvPicPr>
          <p:nvPr/>
        </p:nvPicPr>
        <p:blipFill>
          <a:blip r:embed="rId3"/>
          <a:stretch>
            <a:fillRect/>
          </a:stretch>
        </p:blipFill>
        <p:spPr>
          <a:xfrm>
            <a:off x="3379186" y="939742"/>
            <a:ext cx="5579537" cy="5022878"/>
          </a:xfrm>
          <a:prstGeom prst="rect">
            <a:avLst/>
          </a:prstGeom>
        </p:spPr>
      </p:pic>
      <p:sp>
        <p:nvSpPr>
          <p:cNvPr id="12" name="Rectangle 11"/>
          <p:cNvSpPr/>
          <p:nvPr/>
        </p:nvSpPr>
        <p:spPr>
          <a:xfrm>
            <a:off x="102383" y="833367"/>
            <a:ext cx="4340155" cy="3093154"/>
          </a:xfrm>
          <a:prstGeom prst="rect">
            <a:avLst/>
          </a:prstGeom>
          <a:solidFill>
            <a:schemeClr val="accent1"/>
          </a:solidFill>
          <a:ln w="25400">
            <a:solidFill>
              <a:schemeClr val="tx1"/>
            </a:solidFill>
          </a:ln>
        </p:spPr>
        <p:txBody>
          <a:bodyPr wrap="square">
            <a:spAutoFit/>
          </a:bodyPr>
          <a:lstStyle/>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As you drag an item of evidence, two squares are displayed, a green one (for favoring evidence), and a red one (for disfavoring evidence).</a:t>
            </a:r>
          </a:p>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Drop the text on the corresponding square. </a:t>
            </a:r>
          </a:p>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The evidence is now associated with the hypothesis.</a:t>
            </a:r>
          </a:p>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Double click on NS to assess the </a:t>
            </a:r>
            <a:r>
              <a:rPr lang="en-US" b="1" dirty="0">
                <a:latin typeface="Calibri" panose="020F0502020204030204" pitchFamily="34" charset="0"/>
              </a:rPr>
              <a:t>relevance </a:t>
            </a:r>
            <a:r>
              <a:rPr lang="en-US" dirty="0">
                <a:latin typeface="Calibri" panose="020F0502020204030204" pitchFamily="34" charset="0"/>
              </a:rPr>
              <a:t>of the evidence to the hypothesis.</a:t>
            </a:r>
          </a:p>
        </p:txBody>
      </p:sp>
      <p:pic>
        <p:nvPicPr>
          <p:cNvPr id="9" name="Picture 8"/>
          <p:cNvPicPr>
            <a:picLocks noChangeAspect="1"/>
          </p:cNvPicPr>
          <p:nvPr/>
        </p:nvPicPr>
        <p:blipFill>
          <a:blip r:embed="rId4"/>
          <a:stretch>
            <a:fillRect/>
          </a:stretch>
        </p:blipFill>
        <p:spPr>
          <a:xfrm>
            <a:off x="5917032" y="4502204"/>
            <a:ext cx="3029800" cy="2201720"/>
          </a:xfrm>
          <a:prstGeom prst="rect">
            <a:avLst/>
          </a:prstGeom>
        </p:spPr>
      </p:pic>
      <p:sp>
        <p:nvSpPr>
          <p:cNvPr id="17" name="Arrow: Up 16"/>
          <p:cNvSpPr/>
          <p:nvPr/>
        </p:nvSpPr>
        <p:spPr bwMode="auto">
          <a:xfrm rot="18017642">
            <a:off x="5413244" y="3747410"/>
            <a:ext cx="673141" cy="2376744"/>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3" name="TextBox 12"/>
          <p:cNvSpPr txBox="1"/>
          <p:nvPr/>
        </p:nvSpPr>
        <p:spPr>
          <a:xfrm rot="1862099">
            <a:off x="4889609" y="4822997"/>
            <a:ext cx="2091615" cy="369332"/>
          </a:xfrm>
          <a:prstGeom prst="rect">
            <a:avLst/>
          </a:prstGeom>
          <a:noFill/>
        </p:spPr>
        <p:txBody>
          <a:bodyPr wrap="square" rtlCol="0">
            <a:spAutoFit/>
          </a:bodyPr>
          <a:lstStyle/>
          <a:p>
            <a:r>
              <a:rPr lang="en-US" dirty="0"/>
              <a:t>Drag and drop</a:t>
            </a:r>
          </a:p>
        </p:txBody>
      </p:sp>
      <p:sp>
        <p:nvSpPr>
          <p:cNvPr id="3" name="Oval 2"/>
          <p:cNvSpPr/>
          <p:nvPr/>
        </p:nvSpPr>
        <p:spPr bwMode="auto">
          <a:xfrm>
            <a:off x="4414043" y="4752045"/>
            <a:ext cx="390169" cy="3239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9" name="Oval 18"/>
          <p:cNvSpPr/>
          <p:nvPr/>
        </p:nvSpPr>
        <p:spPr bwMode="auto">
          <a:xfrm>
            <a:off x="1805094" y="3260681"/>
            <a:ext cx="328506" cy="381000"/>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85058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863294" y="1771385"/>
            <a:ext cx="4933705" cy="4849881"/>
          </a:xfrm>
          <a:prstGeom prst="rect">
            <a:avLst/>
          </a:prstGeom>
        </p:spPr>
      </p:pic>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Evaluating Evidence</a:t>
            </a:r>
            <a:endParaRPr lang="en-US" altLang="en-US" i="1" dirty="0"/>
          </a:p>
        </p:txBody>
      </p:sp>
      <p:sp>
        <p:nvSpPr>
          <p:cNvPr id="8" name="Rectangle 3"/>
          <p:cNvSpPr txBox="1">
            <a:spLocks noChangeArrowheads="1"/>
          </p:cNvSpPr>
          <p:nvPr/>
        </p:nvSpPr>
        <p:spPr bwMode="auto">
          <a:xfrm>
            <a:off x="453325" y="3257550"/>
            <a:ext cx="5117022"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6"/>
              </a:buBlip>
              <a:defRPr sz="2000">
                <a:solidFill>
                  <a:schemeClr val="tx1"/>
                </a:solidFill>
                <a:effectLst>
                  <a:outerShdw blurRad="38100" dist="38100" dir="2700000" algn="tl">
                    <a:srgbClr val="000000"/>
                  </a:outerShdw>
                </a:effectLst>
                <a:latin typeface="+mn-lt"/>
              </a:defRPr>
            </a:lvl9pPr>
          </a:lstStyle>
          <a:p>
            <a:pPr eaLnBrk="1" hangingPunct="1">
              <a:defRPr/>
            </a:pPr>
            <a:endParaRPr lang="en-US" altLang="en-US" kern="0" dirty="0"/>
          </a:p>
        </p:txBody>
      </p:sp>
      <p:pic>
        <p:nvPicPr>
          <p:cNvPr id="2" name="Picture 1"/>
          <p:cNvPicPr>
            <a:picLocks noChangeAspect="1"/>
          </p:cNvPicPr>
          <p:nvPr/>
        </p:nvPicPr>
        <p:blipFill>
          <a:blip r:embed="rId7"/>
          <a:stretch>
            <a:fillRect/>
          </a:stretch>
        </p:blipFill>
        <p:spPr>
          <a:xfrm>
            <a:off x="4568125" y="5107551"/>
            <a:ext cx="4475772" cy="1062498"/>
          </a:xfrm>
          <a:prstGeom prst="rect">
            <a:avLst/>
          </a:prstGeom>
        </p:spPr>
      </p:pic>
      <p:sp>
        <p:nvSpPr>
          <p:cNvPr id="9" name="Rectangle 8"/>
          <p:cNvSpPr/>
          <p:nvPr/>
        </p:nvSpPr>
        <p:spPr>
          <a:xfrm>
            <a:off x="453325" y="1108364"/>
            <a:ext cx="7012328" cy="1785104"/>
          </a:xfrm>
          <a:prstGeom prst="rect">
            <a:avLst/>
          </a:prstGeom>
          <a:solidFill>
            <a:schemeClr val="accent1"/>
          </a:solidFill>
          <a:ln w="25400">
            <a:solidFill>
              <a:schemeClr val="tx1"/>
            </a:solidFill>
          </a:ln>
        </p:spPr>
        <p:txBody>
          <a:bodyPr wrap="square">
            <a:spAutoFit/>
          </a:bodyPr>
          <a:lstStyle/>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Assess </a:t>
            </a:r>
            <a:r>
              <a:rPr lang="en-US" b="1" dirty="0">
                <a:latin typeface="Calibri" panose="020F0502020204030204" pitchFamily="34" charset="0"/>
              </a:rPr>
              <a:t>credibility</a:t>
            </a:r>
            <a:r>
              <a:rPr lang="en-US" dirty="0">
                <a:latin typeface="Calibri" panose="020F0502020204030204" pitchFamily="34" charset="0"/>
              </a:rPr>
              <a:t>.</a:t>
            </a:r>
            <a:r>
              <a:rPr lang="en-US" b="1" dirty="0">
                <a:solidFill>
                  <a:srgbClr val="FFFF00"/>
                </a:solidFill>
                <a:latin typeface="Calibri" panose="020F0502020204030204" pitchFamily="34" charset="0"/>
              </a:rPr>
              <a:t> </a:t>
            </a:r>
          </a:p>
          <a:p>
            <a:pPr marL="628650" lvl="1" indent="-171450">
              <a:spcBef>
                <a:spcPts val="600"/>
              </a:spcBef>
              <a:buFont typeface="Wingdings" panose="05000000000000000000" pitchFamily="2" charset="2"/>
              <a:buChar char="Ø"/>
              <a:defRPr/>
            </a:pPr>
            <a:r>
              <a:rPr lang="en-US" dirty="0">
                <a:latin typeface="Calibri" panose="020F0502020204030204" pitchFamily="34" charset="0"/>
              </a:rPr>
              <a:t>Click on item of evidence.</a:t>
            </a:r>
          </a:p>
          <a:p>
            <a:pPr marL="628650" lvl="1" indent="-171450">
              <a:spcBef>
                <a:spcPts val="600"/>
              </a:spcBef>
              <a:buFont typeface="Wingdings" panose="05000000000000000000" pitchFamily="2" charset="2"/>
              <a:buChar char="Ø"/>
              <a:defRPr/>
            </a:pPr>
            <a:r>
              <a:rPr lang="en-US" dirty="0">
                <a:latin typeface="Calibri" panose="020F0502020204030204" pitchFamily="34" charset="0"/>
              </a:rPr>
              <a:t>Click on Argument.</a:t>
            </a:r>
          </a:p>
          <a:p>
            <a:pPr marL="628650" lvl="1" indent="-171450">
              <a:spcBef>
                <a:spcPts val="600"/>
              </a:spcBef>
              <a:buFont typeface="Wingdings" panose="05000000000000000000" pitchFamily="2" charset="2"/>
              <a:buChar char="Ø"/>
              <a:defRPr/>
            </a:pPr>
            <a:r>
              <a:rPr lang="en-US" dirty="0">
                <a:latin typeface="Calibri" panose="020F0502020204030204" pitchFamily="34" charset="0"/>
              </a:rPr>
              <a:t>Click on [evidence]. </a:t>
            </a:r>
          </a:p>
          <a:p>
            <a:pPr marL="628650" lvl="1" indent="-171450">
              <a:spcBef>
                <a:spcPts val="600"/>
              </a:spcBef>
              <a:buFont typeface="Wingdings" panose="05000000000000000000" pitchFamily="2" charset="2"/>
              <a:buChar char="Ø"/>
              <a:defRPr/>
            </a:pPr>
            <a:r>
              <a:rPr lang="en-US" dirty="0">
                <a:latin typeface="Calibri" panose="020F0502020204030204" pitchFamily="34" charset="0"/>
              </a:rPr>
              <a:t>Drag and drop [evidence] onto green box under item of evidence.</a:t>
            </a:r>
          </a:p>
        </p:txBody>
      </p:sp>
      <p:sp>
        <p:nvSpPr>
          <p:cNvPr id="7" name="Arrow: Up 6"/>
          <p:cNvSpPr/>
          <p:nvPr/>
        </p:nvSpPr>
        <p:spPr bwMode="auto">
          <a:xfrm rot="16200000">
            <a:off x="4100760" y="5084448"/>
            <a:ext cx="673141" cy="2356772"/>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0" name="TextBox 9"/>
          <p:cNvSpPr txBox="1"/>
          <p:nvPr/>
        </p:nvSpPr>
        <p:spPr>
          <a:xfrm>
            <a:off x="3720659" y="6078169"/>
            <a:ext cx="2074039" cy="369332"/>
          </a:xfrm>
          <a:prstGeom prst="rect">
            <a:avLst/>
          </a:prstGeom>
          <a:noFill/>
        </p:spPr>
        <p:txBody>
          <a:bodyPr wrap="square" rtlCol="0">
            <a:spAutoFit/>
          </a:bodyPr>
          <a:lstStyle/>
          <a:p>
            <a:r>
              <a:rPr lang="en-US" dirty="0"/>
              <a:t>Drag and drop</a:t>
            </a:r>
          </a:p>
        </p:txBody>
      </p:sp>
    </p:spTree>
    <p:extLst>
      <p:ext uri="{BB962C8B-B14F-4D97-AF65-F5344CB8AC3E}">
        <p14:creationId xmlns:p14="http://schemas.microsoft.com/office/powerpoint/2010/main" val="2736349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3325" y="0"/>
            <a:ext cx="8229600" cy="1143000"/>
          </a:xfrm>
        </p:spPr>
        <p:txBody>
          <a:bodyPr/>
          <a:lstStyle/>
          <a:p>
            <a:pPr eaLnBrk="1" hangingPunct="1">
              <a:defRPr/>
            </a:pPr>
            <a:r>
              <a:rPr lang="en-US" altLang="en-US" dirty="0"/>
              <a:t>Evaluating Evidence</a:t>
            </a:r>
            <a:endParaRPr lang="en-US" altLang="en-US" i="1" dirty="0"/>
          </a:p>
        </p:txBody>
      </p:sp>
      <p:sp>
        <p:nvSpPr>
          <p:cNvPr id="11" name="Oval 10"/>
          <p:cNvSpPr/>
          <p:nvPr/>
        </p:nvSpPr>
        <p:spPr bwMode="auto">
          <a:xfrm>
            <a:off x="5314134" y="3352800"/>
            <a:ext cx="1827068" cy="415636"/>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7" name="Picture 6"/>
          <p:cNvPicPr>
            <a:picLocks noChangeAspect="1"/>
          </p:cNvPicPr>
          <p:nvPr/>
        </p:nvPicPr>
        <p:blipFill>
          <a:blip r:embed="rId3"/>
          <a:stretch>
            <a:fillRect/>
          </a:stretch>
        </p:blipFill>
        <p:spPr>
          <a:xfrm>
            <a:off x="228600" y="1143000"/>
            <a:ext cx="6629400" cy="5506328"/>
          </a:xfrm>
          <a:prstGeom prst="rect">
            <a:avLst/>
          </a:prstGeom>
        </p:spPr>
      </p:pic>
      <p:sp>
        <p:nvSpPr>
          <p:cNvPr id="12" name="Oval 11"/>
          <p:cNvSpPr/>
          <p:nvPr/>
        </p:nvSpPr>
        <p:spPr bwMode="auto">
          <a:xfrm>
            <a:off x="3515591" y="1362560"/>
            <a:ext cx="451799" cy="322879"/>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0" name="Rectangle 9"/>
          <p:cNvSpPr/>
          <p:nvPr/>
        </p:nvSpPr>
        <p:spPr>
          <a:xfrm>
            <a:off x="5205434" y="1905000"/>
            <a:ext cx="3505200" cy="2539157"/>
          </a:xfrm>
          <a:prstGeom prst="rect">
            <a:avLst/>
          </a:prstGeom>
          <a:solidFill>
            <a:schemeClr val="accent1"/>
          </a:solidFill>
          <a:ln w="25400">
            <a:solidFill>
              <a:schemeClr val="tx1"/>
            </a:solidFill>
          </a:ln>
        </p:spPr>
        <p:txBody>
          <a:bodyPr wrap="square">
            <a:spAutoFit/>
          </a:bodyPr>
          <a:lstStyle/>
          <a:p>
            <a:pPr marL="171450" indent="-171450">
              <a:spcBef>
                <a:spcPts val="600"/>
              </a:spcBef>
              <a:buFont typeface="Wingdings" panose="05000000000000000000" pitchFamily="2" charset="2"/>
              <a:buChar char="Ø"/>
              <a:defRPr/>
            </a:pPr>
            <a:r>
              <a:rPr lang="en-US" dirty="0">
                <a:latin typeface="Calibri" panose="020F0502020204030204" pitchFamily="34" charset="0"/>
              </a:rPr>
              <a:t>Double click on NS to assess the </a:t>
            </a:r>
            <a:r>
              <a:rPr lang="en-US" b="1" dirty="0">
                <a:latin typeface="Calibri" panose="020F0502020204030204" pitchFamily="34" charset="0"/>
              </a:rPr>
              <a:t>author competence, author objectivity, and publication reputation</a:t>
            </a:r>
            <a:r>
              <a:rPr lang="en-US" dirty="0">
                <a:latin typeface="Calibri" panose="020F0502020204030204" pitchFamily="34" charset="0"/>
              </a:rPr>
              <a:t>. </a:t>
            </a:r>
          </a:p>
          <a:p>
            <a:pPr>
              <a:spcBef>
                <a:spcPts val="600"/>
              </a:spcBef>
              <a:defRPr/>
            </a:pPr>
            <a:endParaRPr lang="en-US" dirty="0">
              <a:latin typeface="Calibri" panose="020F0502020204030204" pitchFamily="34" charset="0"/>
            </a:endParaRPr>
          </a:p>
          <a:p>
            <a:pPr marL="171450" indent="-171450" fontAlgn="auto">
              <a:spcBef>
                <a:spcPts val="600"/>
              </a:spcBef>
              <a:spcAft>
                <a:spcPts val="0"/>
              </a:spcAft>
              <a:buFont typeface="Wingdings" panose="05000000000000000000" pitchFamily="2" charset="2"/>
              <a:buChar char="Ø"/>
              <a:defRPr/>
            </a:pPr>
            <a:r>
              <a:rPr lang="en-US" dirty="0">
                <a:latin typeface="Calibri" panose="020F0502020204030204" pitchFamily="34" charset="0"/>
              </a:rPr>
              <a:t> sInvestigator will generate a credibility rating. </a:t>
            </a:r>
          </a:p>
          <a:p>
            <a:pPr marL="171450" indent="-171450" fontAlgn="auto">
              <a:spcBef>
                <a:spcPts val="600"/>
              </a:spcBef>
              <a:spcAft>
                <a:spcPts val="0"/>
              </a:spcAft>
              <a:buFont typeface="Wingdings" panose="05000000000000000000" pitchFamily="2" charset="2"/>
              <a:buChar char="Ø"/>
              <a:defRPr/>
            </a:pPr>
            <a:endParaRPr lang="en-US" dirty="0">
              <a:latin typeface="Calibri" panose="020F0502020204030204" pitchFamily="34" charset="0"/>
            </a:endParaRPr>
          </a:p>
        </p:txBody>
      </p:sp>
      <p:sp>
        <p:nvSpPr>
          <p:cNvPr id="9" name="Oval 8"/>
          <p:cNvSpPr/>
          <p:nvPr/>
        </p:nvSpPr>
        <p:spPr bwMode="auto">
          <a:xfrm>
            <a:off x="6921196" y="1922706"/>
            <a:ext cx="304800" cy="322879"/>
          </a:xfrm>
          <a:prstGeom prst="ellipse">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3" name="Oval 12"/>
          <p:cNvSpPr/>
          <p:nvPr/>
        </p:nvSpPr>
        <p:spPr bwMode="auto">
          <a:xfrm>
            <a:off x="5314134" y="3768437"/>
            <a:ext cx="1827068" cy="270164"/>
          </a:xfrm>
          <a:prstGeom prst="ellipse">
            <a:avLst/>
          </a:prstGeom>
          <a:no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5" name="Oval 14"/>
          <p:cNvSpPr/>
          <p:nvPr/>
        </p:nvSpPr>
        <p:spPr bwMode="auto">
          <a:xfrm>
            <a:off x="609600" y="6096000"/>
            <a:ext cx="304800" cy="322879"/>
          </a:xfrm>
          <a:prstGeom prst="ellipse">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7" name="Oval 16"/>
          <p:cNvSpPr/>
          <p:nvPr/>
        </p:nvSpPr>
        <p:spPr bwMode="auto">
          <a:xfrm>
            <a:off x="1905000" y="6096000"/>
            <a:ext cx="304800" cy="322879"/>
          </a:xfrm>
          <a:prstGeom prst="ellipse">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8" name="Oval 17"/>
          <p:cNvSpPr/>
          <p:nvPr/>
        </p:nvSpPr>
        <p:spPr bwMode="auto">
          <a:xfrm>
            <a:off x="3621342" y="6096000"/>
            <a:ext cx="304800" cy="322879"/>
          </a:xfrm>
          <a:prstGeom prst="ellipse">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9" name="Oval 18"/>
          <p:cNvSpPr/>
          <p:nvPr/>
        </p:nvSpPr>
        <p:spPr bwMode="auto">
          <a:xfrm>
            <a:off x="5486400" y="6095999"/>
            <a:ext cx="304800" cy="322879"/>
          </a:xfrm>
          <a:prstGeom prst="ellipse">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0" name="Oval 19"/>
          <p:cNvSpPr/>
          <p:nvPr/>
        </p:nvSpPr>
        <p:spPr bwMode="auto">
          <a:xfrm>
            <a:off x="5922868" y="4947198"/>
            <a:ext cx="304800" cy="322879"/>
          </a:xfrm>
          <a:prstGeom prst="ellipse">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301304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0000"/>
          </a:solid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6028</TotalTime>
  <Words>1033</Words>
  <Application>Microsoft Office PowerPoint</Application>
  <PresentationFormat>On-screen Show (4:3)</PresentationFormat>
  <Paragraphs>159</Paragraphs>
  <Slides>17</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Wingdings</vt:lpstr>
      <vt:lpstr>Office Theme</vt:lpstr>
      <vt:lpstr>Beam</vt:lpstr>
      <vt:lpstr>1_Beam</vt:lpstr>
      <vt:lpstr>Using sInvestigator</vt:lpstr>
      <vt:lpstr>EVOLUTION  Class 3 Lesson Design </vt:lpstr>
      <vt:lpstr>PowerPoint Presentation</vt:lpstr>
      <vt:lpstr>Open sInvestigator</vt:lpstr>
      <vt:lpstr>Using sInvestigator</vt:lpstr>
      <vt:lpstr>Using sInvestigator</vt:lpstr>
      <vt:lpstr>PowerPoint Presentation</vt:lpstr>
      <vt:lpstr>Evaluating Evidence</vt:lpstr>
      <vt:lpstr>Evaluating Evidence</vt:lpstr>
      <vt:lpstr>YOUR TURN Evaluate 3 items of evidence:  </vt:lpstr>
      <vt:lpstr>PLATE TECTONICS  Class 10 Lesson Design </vt:lpstr>
      <vt:lpstr>PowerPoint Presentation</vt:lpstr>
      <vt:lpstr>In sInvestigator</vt:lpstr>
      <vt:lpstr>Simulating Internet Search</vt:lpstr>
      <vt:lpstr>PowerPoint Presentation</vt:lpstr>
      <vt:lpstr>PowerPoint Presentation</vt:lpstr>
      <vt:lpstr>YOUR TURN Evaluate 3 items of evidence  Complete justification form for 1 item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BY NATURAL SELECTION</dc:title>
  <dc:creator>James Trefil</dc:creator>
  <cp:lastModifiedBy>Terrie Galanti</cp:lastModifiedBy>
  <cp:revision>77</cp:revision>
  <cp:lastPrinted>2017-06-03T03:25:16Z</cp:lastPrinted>
  <dcterms:created xsi:type="dcterms:W3CDTF">2006-08-16T00:00:00Z</dcterms:created>
  <dcterms:modified xsi:type="dcterms:W3CDTF">2017-06-03T04:09:43Z</dcterms:modified>
</cp:coreProperties>
</file>