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3" r:id="rId2"/>
    <p:sldId id="367" r:id="rId3"/>
    <p:sldId id="357" r:id="rId4"/>
    <p:sldId id="356" r:id="rId5"/>
    <p:sldId id="360" r:id="rId6"/>
    <p:sldId id="361" r:id="rId7"/>
    <p:sldId id="358" r:id="rId8"/>
    <p:sldId id="366" r:id="rId9"/>
    <p:sldId id="355" r:id="rId10"/>
    <p:sldId id="362" r:id="rId11"/>
    <p:sldId id="3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238"/>
    <a:srgbClr val="007742"/>
    <a:srgbClr val="006400"/>
    <a:srgbClr val="2C8131"/>
    <a:srgbClr val="568131"/>
    <a:srgbClr val="E2A82B"/>
    <a:srgbClr val="FFFFF0"/>
    <a:srgbClr val="FFF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/>
    <p:restoredTop sz="93750"/>
  </p:normalViewPr>
  <p:slideViewPr>
    <p:cSldViewPr snapToGrid="0" snapToObjects="1">
      <p:cViewPr varScale="1">
        <p:scale>
          <a:sx n="115" d="100"/>
          <a:sy n="115" d="100"/>
        </p:scale>
        <p:origin x="18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84B95-8FB9-C143-B556-087315DE47C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9D0D6-C792-E24D-9DAA-CB6CA2FF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80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8D1FF-7678-D948-8529-A6C6EEE8630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A7DF5-670C-CF44-82A6-EFA5DFE4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9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7DF5-670C-CF44-82A6-EFA5DFE446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742297"/>
            <a:ext cx="8609999" cy="1575347"/>
          </a:xfrm>
          <a:prstGeom prst="rect">
            <a:avLst/>
          </a:prstGeom>
          <a:solidFill>
            <a:srgbClr val="2C8131"/>
          </a:solidFill>
          <a:ln w="25400">
            <a:solidFill>
              <a:srgbClr val="E2A8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560" y="5161935"/>
            <a:ext cx="4959308" cy="14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006"/>
            <a:ext cx="8229600" cy="970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27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004218"/>
            <a:ext cx="9144000" cy="853782"/>
            <a:chOff x="0" y="6004218"/>
            <a:chExt cx="9144000" cy="85378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04218"/>
              <a:ext cx="9144000" cy="853782"/>
            </a:xfrm>
            <a:prstGeom prst="rect">
              <a:avLst/>
            </a:prstGeom>
            <a:solidFill>
              <a:srgbClr val="2C8131"/>
            </a:solidFill>
            <a:ln>
              <a:solidFill>
                <a:srgbClr val="2C81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" y="6040204"/>
              <a:ext cx="1102784" cy="73518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 userDrawn="1"/>
          </p:nvSpPr>
          <p:spPr>
            <a:xfrm>
              <a:off x="1806516" y="6135923"/>
              <a:ext cx="69028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i="1" baseline="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Teaching Critical Thinking Skills in Science with </a:t>
              </a:r>
              <a:r>
                <a:rPr lang="en-US" sz="1700" i="1" baseline="0" dirty="0" err="1" smtClean="0">
                  <a:solidFill>
                    <a:schemeClr val="bg1"/>
                  </a:solidFill>
                  <a:latin typeface="Arial Narrow"/>
                  <a:cs typeface="Arial Narrow"/>
                </a:rPr>
                <a:t>sInvestigator</a:t>
              </a:r>
              <a:r>
                <a:rPr lang="en-US" sz="1700" i="1" baseline="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 is a project funded by the National Science Foundation, IUSE: EHR Program, 1611742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26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120-1830-2E44-B546-73AD13A54E84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F60-FB19-6548-A5BB-0D5F06B2BC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094" y="6035602"/>
            <a:ext cx="1102784" cy="735189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738485" y="6274112"/>
            <a:ext cx="6263478" cy="4698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400" kern="1200">
                <a:solidFill>
                  <a:schemeClr val="bg1"/>
                </a:solidFill>
                <a:latin typeface="Garamond"/>
                <a:ea typeface="+mn-ea"/>
                <a:cs typeface="Garamon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Advanced Studies in Teaching &amp; Learning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004218"/>
            <a:ext cx="9144000" cy="853782"/>
          </a:xfrm>
          <a:prstGeom prst="rect">
            <a:avLst/>
          </a:prstGeom>
          <a:solidFill>
            <a:srgbClr val="2C8131"/>
          </a:solidFill>
          <a:ln>
            <a:solidFill>
              <a:srgbClr val="2C81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073" y="6058005"/>
            <a:ext cx="1102784" cy="73518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140457" y="6155238"/>
            <a:ext cx="60901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Teaching Critical Thinking Skills in Science with </a:t>
            </a:r>
            <a:r>
              <a:rPr lang="en-US" sz="1700" i="1" baseline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sInvestigator</a:t>
            </a:r>
            <a:r>
              <a:rPr lang="en-US" sz="17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is funded by the National Science Foundation, IUSE: EHR Program, 1611742 </a:t>
            </a:r>
          </a:p>
        </p:txBody>
      </p:sp>
    </p:spTree>
    <p:extLst>
      <p:ext uri="{BB962C8B-B14F-4D97-AF65-F5344CB8AC3E}">
        <p14:creationId xmlns:p14="http://schemas.microsoft.com/office/powerpoint/2010/main" val="251545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120-1830-2E44-B546-73AD13A54E84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F60-FB19-6548-A5BB-0D5F06B2BC3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094" y="6035602"/>
            <a:ext cx="1102784" cy="73518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738485" y="6274112"/>
            <a:ext cx="6263478" cy="4698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400" kern="1200">
                <a:solidFill>
                  <a:schemeClr val="bg1"/>
                </a:solidFill>
                <a:latin typeface="Garamond"/>
                <a:ea typeface="+mn-ea"/>
                <a:cs typeface="Garamon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Advanced Studies in Teaching &amp; Learning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008841"/>
            <a:ext cx="9144000" cy="853782"/>
          </a:xfrm>
          <a:prstGeom prst="rect">
            <a:avLst/>
          </a:prstGeom>
          <a:solidFill>
            <a:srgbClr val="2C8131"/>
          </a:solidFill>
          <a:ln>
            <a:solidFill>
              <a:srgbClr val="2C81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073" y="6058005"/>
            <a:ext cx="1102784" cy="735189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380565" y="6135923"/>
            <a:ext cx="77634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Teaching Critical Thinking Skills in Science with </a:t>
            </a:r>
            <a:r>
              <a:rPr lang="en-US" sz="1700" i="1" baseline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sInvestigator</a:t>
            </a:r>
            <a:r>
              <a:rPr lang="en-US" sz="17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is funded by the National Science Foundation, IUSE: EHR Program, 1611742 </a:t>
            </a:r>
          </a:p>
        </p:txBody>
      </p:sp>
    </p:spTree>
    <p:extLst>
      <p:ext uri="{BB962C8B-B14F-4D97-AF65-F5344CB8AC3E}">
        <p14:creationId xmlns:p14="http://schemas.microsoft.com/office/powerpoint/2010/main" val="399886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120-1830-2E44-B546-73AD13A54E84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F60-FB19-6548-A5BB-0D5F06B2BC3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094" y="6035602"/>
            <a:ext cx="1102784" cy="735189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738485" y="6274112"/>
            <a:ext cx="6263478" cy="4698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400" kern="1200">
                <a:solidFill>
                  <a:schemeClr val="bg1"/>
                </a:solidFill>
                <a:latin typeface="Garamond"/>
                <a:ea typeface="+mn-ea"/>
                <a:cs typeface="Garamon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Advanced Studies in Teaching &amp; Learning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040650"/>
            <a:ext cx="9144000" cy="853782"/>
          </a:xfrm>
          <a:prstGeom prst="rect">
            <a:avLst/>
          </a:prstGeom>
          <a:solidFill>
            <a:srgbClr val="2C8131"/>
          </a:solidFill>
          <a:ln>
            <a:solidFill>
              <a:srgbClr val="2C81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073" y="6058005"/>
            <a:ext cx="1102784" cy="735189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768864" y="6150372"/>
            <a:ext cx="68311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Teaching Critical Thinking Skills in Science with </a:t>
            </a:r>
            <a:r>
              <a:rPr lang="en-US" sz="1700" i="1" baseline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sInvestigator</a:t>
            </a:r>
            <a:r>
              <a:rPr lang="en-US" sz="17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is funded by </a:t>
            </a:r>
            <a:br>
              <a:rPr lang="en-US" sz="17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7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the National Science Foundation, IUSE: EHR Program, 1611742 </a:t>
            </a:r>
          </a:p>
        </p:txBody>
      </p:sp>
    </p:spTree>
    <p:extLst>
      <p:ext uri="{BB962C8B-B14F-4D97-AF65-F5344CB8AC3E}">
        <p14:creationId xmlns:p14="http://schemas.microsoft.com/office/powerpoint/2010/main" val="20634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120-1830-2E44-B546-73AD13A54E84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F60-FB19-6548-A5BB-0D5F06B2BC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094" y="6035602"/>
            <a:ext cx="1102784" cy="735189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738485" y="6274112"/>
            <a:ext cx="6263478" cy="4698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400" kern="1200">
                <a:solidFill>
                  <a:schemeClr val="bg1"/>
                </a:solidFill>
                <a:latin typeface="Garamond"/>
                <a:ea typeface="+mn-ea"/>
                <a:cs typeface="Garamon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Advanced Studies in Teaching &amp; Learning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04218"/>
            <a:ext cx="9144000" cy="853782"/>
          </a:xfrm>
          <a:prstGeom prst="rect">
            <a:avLst/>
          </a:prstGeom>
          <a:solidFill>
            <a:srgbClr val="2C8131"/>
          </a:solidFill>
          <a:ln>
            <a:solidFill>
              <a:srgbClr val="2C81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073" y="6058005"/>
            <a:ext cx="1102784" cy="73518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380565" y="6135923"/>
            <a:ext cx="77634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Teaching Critical Thinking Skills in Science with </a:t>
            </a:r>
            <a:r>
              <a:rPr lang="en-US" sz="1700" i="1" baseline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sInvestigator</a:t>
            </a:r>
            <a:r>
              <a:rPr lang="en-US" sz="1700" i="1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is a project of George Mason University &amp; funded by the National Science Foundation, IUSE: EHR Program, 1611742 </a:t>
            </a:r>
          </a:p>
        </p:txBody>
      </p:sp>
    </p:spTree>
    <p:extLst>
      <p:ext uri="{BB962C8B-B14F-4D97-AF65-F5344CB8AC3E}">
        <p14:creationId xmlns:p14="http://schemas.microsoft.com/office/powerpoint/2010/main" val="210996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B120-1830-2E44-B546-73AD13A54E84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6F60-FB19-6548-A5BB-0D5F06B2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0669" y="2951851"/>
            <a:ext cx="79374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Teaching </a:t>
            </a:r>
            <a:r>
              <a:rPr lang="en-US" sz="3600" b="1" dirty="0"/>
              <a:t>Critical Thinking Skills in Science with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5400" b="1" i="1" dirty="0" err="1" smtClean="0"/>
              <a:t>sInvestigator</a:t>
            </a:r>
            <a:endParaRPr lang="en-US" sz="54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2418" y="879069"/>
            <a:ext cx="83330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</a:rPr>
              <a:t>Research and Evaluation:</a:t>
            </a:r>
          </a:p>
          <a:p>
            <a:pPr algn="r"/>
            <a:r>
              <a:rPr lang="en-US" sz="4400" b="1" dirty="0" smtClean="0">
                <a:solidFill>
                  <a:schemeClr val="bg1"/>
                </a:solidFill>
              </a:rPr>
              <a:t>Year 1 Preliminary Findings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9948" y="5792572"/>
            <a:ext cx="406400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 dirty="0" smtClean="0">
                <a:solidFill>
                  <a:srgbClr val="007742"/>
                </a:solidFill>
              </a:rPr>
              <a:t>Nancy Holincheck</a:t>
            </a:r>
          </a:p>
          <a:p>
            <a:pPr algn="r">
              <a:lnSpc>
                <a:spcPct val="80000"/>
              </a:lnSpc>
            </a:pPr>
            <a:r>
              <a:rPr lang="en-US" sz="2800" b="1" dirty="0" smtClean="0">
                <a:solidFill>
                  <a:srgbClr val="007742"/>
                </a:solidFill>
              </a:rPr>
              <a:t>Terrie </a:t>
            </a:r>
            <a:r>
              <a:rPr lang="en-US" sz="2800" b="1" dirty="0" err="1" smtClean="0">
                <a:solidFill>
                  <a:srgbClr val="007742"/>
                </a:solidFill>
              </a:rPr>
              <a:t>Galanti</a:t>
            </a:r>
            <a:r>
              <a:rPr lang="en-US" sz="2800" b="1" dirty="0" smtClean="0">
                <a:solidFill>
                  <a:srgbClr val="007742"/>
                </a:solidFill>
              </a:rPr>
              <a:t> </a:t>
            </a:r>
            <a:endParaRPr lang="en-US" sz="2800" b="1" dirty="0">
              <a:solidFill>
                <a:srgbClr val="007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4996"/>
            <a:ext cx="8699500" cy="5012904"/>
          </a:xfrm>
        </p:spPr>
        <p:txBody>
          <a:bodyPr>
            <a:normAutofit fontScale="92500"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Students are tech-savvy and require purposeful scaffolding rather than direct step-by-step instruction</a:t>
            </a:r>
          </a:p>
          <a:p>
            <a:pPr lvl="1"/>
            <a:r>
              <a:rPr lang="en-US" i="1" dirty="0">
                <a:solidFill>
                  <a:srgbClr val="002060"/>
                </a:solidFill>
              </a:rPr>
              <a:t>“They were </a:t>
            </a:r>
            <a:r>
              <a:rPr lang="en-US" i="1" dirty="0" smtClean="0">
                <a:solidFill>
                  <a:srgbClr val="002060"/>
                </a:solidFill>
              </a:rPr>
              <a:t>surprisingly </a:t>
            </a:r>
            <a:r>
              <a:rPr lang="en-US" i="1" dirty="0">
                <a:solidFill>
                  <a:srgbClr val="002060"/>
                </a:solidFill>
              </a:rPr>
              <a:t>good at picking up the different operations of the the tools</a:t>
            </a:r>
            <a:r>
              <a:rPr lang="en-US" i="1" dirty="0" smtClean="0">
                <a:solidFill>
                  <a:srgbClr val="002060"/>
                </a:solidFill>
              </a:rPr>
              <a:t>” - Graduate Assistant</a:t>
            </a:r>
          </a:p>
          <a:p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The software scaffolds and supports student thinking. Students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relied on the </a:t>
            </a:r>
            <a:r>
              <a:rPr lang="en-US" sz="3000" i="1" dirty="0" err="1">
                <a:solidFill>
                  <a:schemeClr val="accent6">
                    <a:lumMod val="50000"/>
                  </a:schemeClr>
                </a:solidFill>
              </a:rPr>
              <a:t>sInvestigator</a:t>
            </a:r>
            <a:r>
              <a:rPr lang="en-US" sz="3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guide</a:t>
            </a:r>
            <a:r>
              <a:rPr lang="en-US" sz="3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that was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added to the system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to support evaluation of credibility of an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article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This new feature of </a:t>
            </a:r>
            <a:r>
              <a:rPr lang="en-US" i="1" dirty="0" err="1" smtClean="0">
                <a:solidFill>
                  <a:srgbClr val="002060"/>
                </a:solidFill>
              </a:rPr>
              <a:t>sInvestigator</a:t>
            </a:r>
            <a:r>
              <a:rPr lang="en-US" i="1" dirty="0" smtClean="0">
                <a:solidFill>
                  <a:srgbClr val="002060"/>
                </a:solidFill>
              </a:rPr>
              <a:t> was added to support the lesson introducing Evidence Evaluation, but students continued to use it throughout the semester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 &amp; Implications for Y2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1146596"/>
            <a:ext cx="8362335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 software team added important functionality to the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sInvestigator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tool during year 1, especially the Evidence Features Evaluation assistant.   Additional refinement of the tool will continue.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Although quantitative results are limited, they are promising.  During year 2 further refinement of research plan will include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Development of content measures aligned with evidence provided to students in </a:t>
            </a:r>
            <a:r>
              <a:rPr lang="en-US" sz="2400" i="1" dirty="0" err="1" smtClean="0">
                <a:solidFill>
                  <a:srgbClr val="002060"/>
                </a:solidFill>
              </a:rPr>
              <a:t>sInvestigator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Examination of the student evidence and argument trees submitted during classwork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Student interviews</a:t>
            </a:r>
          </a:p>
          <a:p>
            <a:pPr lvl="1"/>
            <a:endParaRPr lang="en-US" sz="2400" dirty="0" smtClean="0">
              <a:solidFill>
                <a:srgbClr val="002060"/>
              </a:solidFill>
            </a:endParaRPr>
          </a:p>
          <a:p>
            <a:pPr lvl="1"/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15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Over-arching Evaluation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1E6238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5800" b="1" dirty="0" smtClean="0">
                <a:solidFill>
                  <a:srgbClr val="1E6238"/>
                </a:solidFill>
              </a:rPr>
              <a:t> Is it working? </a:t>
            </a:r>
          </a:p>
          <a:p>
            <a:pPr marL="0" indent="0" algn="ctr">
              <a:buNone/>
            </a:pPr>
            <a:r>
              <a:rPr lang="en-US" sz="1400" b="1" dirty="0" smtClean="0">
                <a:solidFill>
                  <a:srgbClr val="1E6238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3600" dirty="0" smtClean="0"/>
              <a:t>Is </a:t>
            </a:r>
            <a:r>
              <a:rPr lang="en-US" sz="3600" i="1" dirty="0" err="1" smtClean="0"/>
              <a:t>sInvestigator</a:t>
            </a:r>
            <a:r>
              <a:rPr lang="en-US" sz="3600" dirty="0" smtClean="0"/>
              <a:t> effective in helping students learn critical thinking skills?</a:t>
            </a:r>
          </a:p>
        </p:txBody>
      </p:sp>
    </p:spTree>
    <p:extLst>
      <p:ext uri="{BB962C8B-B14F-4D97-AF65-F5344CB8AC3E}">
        <p14:creationId xmlns:p14="http://schemas.microsoft.com/office/powerpoint/2010/main" val="16145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</a:t>
            </a:r>
            <a:r>
              <a:rPr lang="en-US" dirty="0"/>
              <a:t>of our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27352"/>
            <a:ext cx="8393384" cy="474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charset="0"/>
              <a:buNone/>
              <a:defRPr/>
            </a:pPr>
            <a:endParaRPr lang="en-US" sz="2800" i="1" dirty="0">
              <a:latin typeface="Calibri" charset="0"/>
              <a:ea typeface="MS PGothic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0376" y="1676400"/>
            <a:ext cx="8890805" cy="3249971"/>
            <a:chOff x="277975" y="2133600"/>
            <a:chExt cx="8662435" cy="25789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5054" y="4183663"/>
              <a:ext cx="8229600" cy="0"/>
            </a:xfrm>
            <a:prstGeom prst="line">
              <a:avLst/>
            </a:prstGeom>
            <a:ln w="317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1878" y="4511046"/>
              <a:ext cx="8229600" cy="158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237079" y="2219353"/>
              <a:ext cx="11813" cy="22916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457942" y="2215726"/>
              <a:ext cx="15801" cy="229532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537442" y="2219353"/>
              <a:ext cx="1289" cy="229328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46057" y="2140389"/>
              <a:ext cx="6655" cy="237744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76552" y="2144722"/>
              <a:ext cx="460062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F81BD">
                      <a:lumMod val="75000"/>
                    </a:srgbClr>
                  </a:solidFill>
                  <a:latin typeface="Arial Narrow" pitchFamily="34" charset="0"/>
                  <a:cs typeface="Times New Roman" pitchFamily="18" charset="0"/>
                </a:rPr>
                <a:t>Fall 16</a:t>
              </a:r>
              <a:endParaRPr lang="en-US" sz="14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8757" y="2652326"/>
              <a:ext cx="914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9165" y="3286257"/>
              <a:ext cx="904094" cy="15388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Experimentation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9165" y="4264563"/>
              <a:ext cx="859210" cy="15388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Annual Reports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6611" y="3067995"/>
              <a:ext cx="914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9165" y="3943675"/>
              <a:ext cx="2353208" cy="15388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Exploration and Dissemination Workshops</a:t>
              </a:r>
            </a:p>
          </p:txBody>
        </p:sp>
        <p:sp>
          <p:nvSpPr>
            <p:cNvPr id="20" name="Isosceles Triangle 79"/>
            <p:cNvSpPr/>
            <p:nvPr/>
          </p:nvSpPr>
          <p:spPr>
            <a:xfrm>
              <a:off x="2892606" y="3899313"/>
              <a:ext cx="228600" cy="228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Arial Narrow" pitchFamily="34" charset="0"/>
                </a:rPr>
                <a:t>W</a:t>
              </a:r>
              <a:endParaRPr lang="en-US" sz="1200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7975" y="4564556"/>
              <a:ext cx="374840" cy="13432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10/1/16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46496" y="4539767"/>
              <a:ext cx="448842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01/10/17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63840" y="4539767"/>
              <a:ext cx="448842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08/25/17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00614" y="4539767"/>
              <a:ext cx="448842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08/25/18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5" name="Isosceles Triangle 84"/>
            <p:cNvSpPr/>
            <p:nvPr/>
          </p:nvSpPr>
          <p:spPr>
            <a:xfrm>
              <a:off x="5617192" y="3899313"/>
              <a:ext cx="228600" cy="228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Arial Narrow" pitchFamily="34" charset="0"/>
                </a:rPr>
                <a:t>W</a:t>
              </a:r>
              <a:endParaRPr lang="en-US" sz="1200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46361" y="3344586"/>
              <a:ext cx="914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1800" y="3067995"/>
              <a:ext cx="118872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9165" y="3623263"/>
              <a:ext cx="647613" cy="15388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Evaluations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85561" y="3676682"/>
              <a:ext cx="4572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45397" y="3856278"/>
              <a:ext cx="8229600" cy="0"/>
            </a:xfrm>
            <a:prstGeom prst="line">
              <a:avLst/>
            </a:prstGeom>
            <a:ln w="317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45397" y="3528893"/>
              <a:ext cx="8229600" cy="0"/>
            </a:xfrm>
            <a:prstGeom prst="line">
              <a:avLst/>
            </a:prstGeom>
            <a:ln w="317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52712" y="3201508"/>
              <a:ext cx="8229600" cy="0"/>
            </a:xfrm>
            <a:prstGeom prst="line">
              <a:avLst/>
            </a:prstGeom>
            <a:ln w="317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1497" y="2782754"/>
              <a:ext cx="8229600" cy="0"/>
            </a:xfrm>
            <a:prstGeom prst="line">
              <a:avLst/>
            </a:prstGeom>
            <a:ln w="317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1264" y="2363793"/>
              <a:ext cx="8229600" cy="0"/>
            </a:xfrm>
            <a:prstGeom prst="line">
              <a:avLst/>
            </a:prstGeom>
            <a:ln w="317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178291" y="2133600"/>
              <a:ext cx="501" cy="23774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207492" y="2223189"/>
              <a:ext cx="11813" cy="22916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675072" y="2144722"/>
              <a:ext cx="671659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F81BD">
                      <a:lumMod val="75000"/>
                    </a:srgbClr>
                  </a:solidFill>
                  <a:latin typeface="Arial Narrow" pitchFamily="34" charset="0"/>
                  <a:cs typeface="Times New Roman" pitchFamily="18" charset="0"/>
                </a:rPr>
                <a:t>Spring 17</a:t>
              </a:r>
              <a:endParaRPr lang="en-US" sz="14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00441" y="2144722"/>
              <a:ext cx="524182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F81BD">
                      <a:lumMod val="75000"/>
                    </a:srgbClr>
                  </a:solidFill>
                  <a:latin typeface="Arial Narrow" pitchFamily="34" charset="0"/>
                  <a:cs typeface="Times New Roman" pitchFamily="18" charset="0"/>
                </a:rPr>
                <a:t>Sum 17</a:t>
              </a:r>
              <a:endParaRPr lang="en-US" sz="14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72840" y="2144722"/>
              <a:ext cx="460062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F81BD">
                      <a:lumMod val="75000"/>
                    </a:srgbClr>
                  </a:solidFill>
                  <a:latin typeface="Arial Narrow" pitchFamily="34" charset="0"/>
                  <a:cs typeface="Times New Roman" pitchFamily="18" charset="0"/>
                </a:rPr>
                <a:t>Fall 17</a:t>
              </a:r>
              <a:endParaRPr lang="en-US" sz="14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39429" y="2144722"/>
              <a:ext cx="671659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F81BD">
                      <a:lumMod val="75000"/>
                    </a:srgbClr>
                  </a:solidFill>
                  <a:latin typeface="Arial Narrow" pitchFamily="34" charset="0"/>
                  <a:cs typeface="Times New Roman" pitchFamily="18" charset="0"/>
                </a:rPr>
                <a:t>Spring 18</a:t>
              </a:r>
              <a:endParaRPr lang="en-US" sz="14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24025" y="2144722"/>
              <a:ext cx="524182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F81BD">
                      <a:lumMod val="75000"/>
                    </a:srgbClr>
                  </a:solidFill>
                  <a:latin typeface="Arial Narrow" pitchFamily="34" charset="0"/>
                  <a:cs typeface="Times New Roman" pitchFamily="18" charset="0"/>
                </a:rPr>
                <a:t>Sum 18</a:t>
              </a:r>
              <a:endParaRPr lang="en-US" sz="14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55560" y="2654011"/>
              <a:ext cx="118872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74321" y="3345424"/>
              <a:ext cx="914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9165" y="2456346"/>
              <a:ext cx="2943113" cy="15388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anchor="t" anchorCtr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100" b="1" dirty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Development </a:t>
              </a:r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 of Successive </a:t>
              </a:r>
              <a:r>
                <a:rPr lang="en-US" sz="1100" b="1" dirty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V</a:t>
              </a:r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ersions of sInvestigator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9165" y="2869978"/>
              <a:ext cx="3238066" cy="15388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100" b="1" dirty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Development </a:t>
              </a:r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of </a:t>
              </a:r>
              <a:r>
                <a:rPr lang="en-US" sz="1100" b="1" dirty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Knowledge </a:t>
              </a:r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Bases and Practice Exercises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13694" y="4536490"/>
              <a:ext cx="448842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05/25/17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21638" y="4542178"/>
              <a:ext cx="448842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05/25/18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89696" y="4543314"/>
              <a:ext cx="448842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01/01/18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066200" y="4219494"/>
              <a:ext cx="228600" cy="2286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R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98281" y="3676682"/>
              <a:ext cx="4572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7987398" y="2227500"/>
              <a:ext cx="11813" cy="22916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674278" y="2138085"/>
              <a:ext cx="1004" cy="237744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8408146" y="4569950"/>
              <a:ext cx="532264" cy="1343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9/30/19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54" name="Isosceles Triangle 55"/>
            <p:cNvSpPr/>
            <p:nvPr/>
          </p:nvSpPr>
          <p:spPr>
            <a:xfrm>
              <a:off x="8367511" y="3907460"/>
              <a:ext cx="228600" cy="228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Arial Narrow" pitchFamily="34" charset="0"/>
                </a:rPr>
                <a:t>W</a:t>
              </a:r>
              <a:endParaRPr lang="en-US" sz="1200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22119" y="3076142"/>
              <a:ext cx="118872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5928610" y="2141747"/>
              <a:ext cx="501" cy="23774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957811" y="2231336"/>
              <a:ext cx="11813" cy="22916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223159" y="2137879"/>
              <a:ext cx="460062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F81BD">
                      <a:lumMod val="75000"/>
                    </a:srgbClr>
                  </a:solidFill>
                  <a:latin typeface="Arial Narrow" pitchFamily="34" charset="0"/>
                  <a:cs typeface="Times New Roman" pitchFamily="18" charset="0"/>
                </a:rPr>
                <a:t>Fall 18</a:t>
              </a:r>
              <a:endParaRPr lang="en-US" sz="14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89748" y="2137879"/>
              <a:ext cx="671659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F81BD">
                      <a:lumMod val="75000"/>
                    </a:srgbClr>
                  </a:solidFill>
                  <a:latin typeface="Arial Narrow" pitchFamily="34" charset="0"/>
                  <a:cs typeface="Times New Roman" pitchFamily="18" charset="0"/>
                </a:rPr>
                <a:t>Spring 19</a:t>
              </a:r>
              <a:endParaRPr lang="en-US" sz="14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074344" y="2137879"/>
              <a:ext cx="524182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F81BD">
                      <a:lumMod val="75000"/>
                    </a:srgbClr>
                  </a:solidFill>
                  <a:latin typeface="Arial Narrow" pitchFamily="34" charset="0"/>
                  <a:cs typeface="Times New Roman" pitchFamily="18" charset="0"/>
                </a:rPr>
                <a:t>Sum 19</a:t>
              </a:r>
              <a:endParaRPr lang="en-US" sz="14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715000" y="2662158"/>
              <a:ext cx="118872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01228" y="3345064"/>
              <a:ext cx="914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24640" y="3353571"/>
              <a:ext cx="914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77722" y="4567799"/>
              <a:ext cx="437313" cy="13432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05/25/19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45780" y="4568935"/>
              <a:ext cx="437313" cy="13432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01/01/19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8562493" y="4234898"/>
              <a:ext cx="228600" cy="2286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R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848600" y="3684829"/>
              <a:ext cx="4572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812174" y="4226751"/>
              <a:ext cx="228600" cy="2286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R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239125" y="3341643"/>
              <a:ext cx="914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MS PGothic" charset="0"/>
              </a:rPr>
              <a:t>Year 1 Research Questions: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35974" y="1146596"/>
            <a:ext cx="8598310" cy="46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1872"/>
              </a:spcBef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MS PGothic" charset="0"/>
              </a:rPr>
              <a:t>How do students use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MS PGothic" charset="0"/>
              </a:rPr>
              <a:t>sInvestigator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MS PGothic" charset="0"/>
              </a:rPr>
              <a:t> as they identify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MS PGothic" charset="0"/>
              </a:rPr>
              <a:t>and evaluate relevant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MS PGothic" charset="0"/>
              </a:rPr>
              <a:t>evidence for a given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MS PGothic" charset="0"/>
              </a:rPr>
              <a:t>hypothesis?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MS PGothic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MS PGothic" charset="0"/>
              </a:rPr>
              <a:t> In what ways do students evaluate academic sources differently after using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MS PGothic" charset="0"/>
              </a:rPr>
              <a:t>sInvestigator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MS PGothic" charset="0"/>
              </a:rPr>
              <a:t>?</a:t>
            </a:r>
          </a:p>
          <a:p>
            <a:pPr marL="571500" indent="-457200">
              <a:spcBef>
                <a:spcPts val="1872"/>
              </a:spcBef>
              <a:defRPr/>
            </a:pPr>
            <a:r>
              <a:rPr lang="en-US" sz="2800" dirty="0" smtClean="0">
                <a:solidFill>
                  <a:srgbClr val="002060"/>
                </a:solidFill>
                <a:latin typeface="Calibri" charset="0"/>
                <a:ea typeface="MS PGothic" charset="0"/>
              </a:rPr>
              <a:t>Are students learning content in an inquiry setting? </a:t>
            </a:r>
          </a:p>
          <a:p>
            <a:pPr marL="571500" indent="-457200">
              <a:spcBef>
                <a:spcPts val="1872"/>
              </a:spcBef>
              <a:defRPr/>
            </a:pPr>
            <a:r>
              <a:rPr lang="en-US" sz="2800" dirty="0" smtClean="0">
                <a:solidFill>
                  <a:srgbClr val="C00000"/>
                </a:solidFill>
                <a:latin typeface="Calibri" charset="0"/>
                <a:ea typeface="MS PGothic" charset="0"/>
              </a:rPr>
              <a:t>What are the benefits and challenges of using </a:t>
            </a:r>
            <a:r>
              <a:rPr lang="en-US" sz="2800" i="1" dirty="0" err="1" smtClean="0">
                <a:solidFill>
                  <a:srgbClr val="C00000"/>
                </a:solidFill>
                <a:latin typeface="Calibri" charset="0"/>
                <a:ea typeface="MS PGothic" charset="0"/>
              </a:rPr>
              <a:t>sInvestigator</a:t>
            </a:r>
            <a:r>
              <a:rPr lang="en-US" sz="2800" dirty="0" smtClean="0">
                <a:solidFill>
                  <a:srgbClr val="C00000"/>
                </a:solidFill>
                <a:latin typeface="Calibri" charset="0"/>
                <a:ea typeface="MS PGothic" charset="0"/>
              </a:rPr>
              <a:t> as an instructional strategy in a science course for non-science majors? </a:t>
            </a:r>
            <a:endParaRPr lang="en-US" sz="2800" dirty="0" smtClean="0">
              <a:latin typeface="Calibri" charset="0"/>
              <a:ea typeface="MS PGothic" charset="0"/>
            </a:endParaRPr>
          </a:p>
          <a:p>
            <a:pPr marL="571500" indent="-457200">
              <a:defRPr/>
            </a:pPr>
            <a:endParaRPr lang="en-US" sz="2800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57696"/>
            <a:ext cx="8656074" cy="47974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Year 1, Semester 1 measures include:</a:t>
            </a:r>
          </a:p>
          <a:p>
            <a:pPr lvl="1">
              <a:lnSpc>
                <a:spcPct val="120000"/>
              </a:lnSpc>
            </a:pPr>
            <a:r>
              <a:rPr lang="en-US" i="1" dirty="0" smtClean="0"/>
              <a:t>Scientific Epistemological Views </a:t>
            </a:r>
            <a:r>
              <a:rPr lang="en-US" dirty="0" smtClean="0"/>
              <a:t>(SEV) Scale*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Pre &amp; post measures of </a:t>
            </a:r>
            <a:r>
              <a:rPr lang="en-US" dirty="0"/>
              <a:t>c</a:t>
            </a:r>
            <a:r>
              <a:rPr lang="en-US" dirty="0" smtClean="0"/>
              <a:t>ontent knowledge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Observations of students during classes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Student “exit tickets”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Group audio recordings &amp; video recordings of class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Pre &amp; post measure: </a:t>
            </a:r>
            <a:r>
              <a:rPr lang="en-US" i="1" dirty="0" smtClean="0"/>
              <a:t>Evaluation of Scientific Evidence</a:t>
            </a:r>
            <a:br>
              <a:rPr lang="en-US" i="1" dirty="0" smtClean="0"/>
            </a:br>
            <a:r>
              <a:rPr lang="en-US" i="1" u="sng" dirty="0" smtClean="0"/>
              <a:t>https</a:t>
            </a:r>
            <a:r>
              <a:rPr lang="en-US" i="1" u="sng" dirty="0"/>
              <a:t>://www.surveymonkey.com/r/sinvworkshop</a:t>
            </a:r>
            <a:r>
              <a:rPr lang="en-US" i="1" dirty="0"/>
              <a:t> </a:t>
            </a:r>
            <a:endParaRPr lang="en-US" i="1" dirty="0" smtClean="0"/>
          </a:p>
          <a:p>
            <a:pPr lvl="1">
              <a:lnSpc>
                <a:spcPct val="120000"/>
              </a:lnSpc>
            </a:pPr>
            <a:endParaRPr lang="en-US" i="1" dirty="0"/>
          </a:p>
          <a:p>
            <a:pPr marL="57150" indent="0">
              <a:lnSpc>
                <a:spcPct val="120000"/>
              </a:lnSpc>
              <a:buNone/>
            </a:pPr>
            <a:r>
              <a:rPr lang="en-US" sz="1300" i="1" dirty="0" smtClean="0"/>
              <a:t>*Tsai</a:t>
            </a:r>
            <a:r>
              <a:rPr lang="en-US" sz="1300" i="1" dirty="0"/>
              <a:t>, C. C., &amp; Liu, S. Y. (2005). Developing a multi‐dimensional instrument for assessing students’ epistemological views toward science. International Journal of Science Education, 27(13), 1621-1638.</a:t>
            </a:r>
            <a:endParaRPr lang="en-US" sz="1300" i="1" dirty="0" smtClean="0"/>
          </a:p>
        </p:txBody>
      </p:sp>
    </p:spTree>
    <p:extLst>
      <p:ext uri="{BB962C8B-B14F-4D97-AF65-F5344CB8AC3E}">
        <p14:creationId xmlns:p14="http://schemas.microsoft.com/office/powerpoint/2010/main" val="6389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73" y="312192"/>
            <a:ext cx="3943359" cy="51031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38" y="342791"/>
            <a:ext cx="3754756" cy="970590"/>
          </a:xfrm>
        </p:spPr>
        <p:txBody>
          <a:bodyPr>
            <a:noAutofit/>
          </a:bodyPr>
          <a:lstStyle/>
          <a:p>
            <a:r>
              <a:rPr lang="en-US" sz="3200" b="1" i="1" dirty="0"/>
              <a:t>Evaluation of 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>Scientific </a:t>
            </a:r>
            <a:r>
              <a:rPr lang="en-US" sz="3200" b="1" i="1" dirty="0"/>
              <a:t>Evidence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01" y="1588152"/>
            <a:ext cx="4005196" cy="38272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measure was developed by the team for use throughout the project</a:t>
            </a:r>
          </a:p>
          <a:p>
            <a:r>
              <a:rPr lang="en-US" dirty="0" smtClean="0"/>
              <a:t>Measures student skill in evaluating the relevance and credibility of scientific evidence</a:t>
            </a:r>
          </a:p>
          <a:p>
            <a:r>
              <a:rPr lang="en-US" dirty="0"/>
              <a:t>Students took this at the beginning &amp; end of </a:t>
            </a:r>
            <a:r>
              <a:rPr lang="en-US" dirty="0" smtClean="0"/>
              <a:t>semester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3466">
            <a:off x="4498891" y="179972"/>
            <a:ext cx="3887051" cy="5030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8586" y="5431319"/>
            <a:ext cx="650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</a:rPr>
              <a:t>https://</a:t>
            </a: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</a:rPr>
              <a:t>www.surveymonkey.com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</a:rPr>
              <a:t>/r/</a:t>
            </a: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</a:rPr>
              <a:t>sinvworkshop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Preliminary findings:</a:t>
            </a:r>
            <a:br>
              <a:rPr lang="en-US" sz="3200" dirty="0" smtClean="0"/>
            </a:br>
            <a:r>
              <a:rPr lang="en-US" sz="3200" dirty="0" smtClean="0"/>
              <a:t>Student evaluation of 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10" y="1146596"/>
            <a:ext cx="8863780" cy="46216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i="1" dirty="0" smtClean="0">
                <a:solidFill>
                  <a:srgbClr val="002060"/>
                </a:solidFill>
              </a:rPr>
              <a:t>Focus on </a:t>
            </a:r>
            <a:r>
              <a:rPr lang="en-US" sz="2400" b="1" i="1" dirty="0" smtClean="0">
                <a:solidFill>
                  <a:srgbClr val="C00000"/>
                </a:solidFill>
              </a:rPr>
              <a:t>Peer-reviewed academic journals: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What is the reputation of the publisher of this article?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i="1" dirty="0" smtClean="0">
                <a:solidFill>
                  <a:srgbClr val="002060"/>
                </a:solidFill>
              </a:rPr>
              <a:t>Percentage of students rating “It is </a:t>
            </a:r>
            <a:r>
              <a:rPr lang="en-US" b="1" i="1" dirty="0" smtClean="0"/>
              <a:t>certain</a:t>
            </a:r>
            <a:r>
              <a:rPr lang="en-US" i="1" dirty="0" smtClean="0">
                <a:solidFill>
                  <a:srgbClr val="002060"/>
                </a:solidFill>
              </a:rPr>
              <a:t> that the publisher is reputable” increased from </a:t>
            </a:r>
            <a:r>
              <a:rPr lang="en-US" i="1" dirty="0" smtClean="0">
                <a:solidFill>
                  <a:srgbClr val="C00000"/>
                </a:solidFill>
              </a:rPr>
              <a:t>41% to 63%</a:t>
            </a:r>
            <a:br>
              <a:rPr lang="en-US" i="1" dirty="0" smtClean="0">
                <a:solidFill>
                  <a:srgbClr val="C00000"/>
                </a:solidFill>
              </a:rPr>
            </a:br>
            <a:endParaRPr lang="en-US" i="1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What is the credibility of this article?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i="1" dirty="0" smtClean="0">
                <a:solidFill>
                  <a:srgbClr val="002060"/>
                </a:solidFill>
              </a:rPr>
              <a:t>Percentage of students rating “It is </a:t>
            </a:r>
            <a:r>
              <a:rPr lang="en-US" b="1" i="1" dirty="0" smtClean="0"/>
              <a:t>certain</a:t>
            </a:r>
            <a:r>
              <a:rPr lang="en-US" i="1" dirty="0" smtClean="0">
                <a:solidFill>
                  <a:srgbClr val="002060"/>
                </a:solidFill>
              </a:rPr>
              <a:t> that the article is credible” increased from </a:t>
            </a:r>
            <a:r>
              <a:rPr lang="en-US" i="1" dirty="0" smtClean="0">
                <a:solidFill>
                  <a:srgbClr val="C00000"/>
                </a:solidFill>
              </a:rPr>
              <a:t>31% to 48%</a:t>
            </a:r>
            <a:br>
              <a:rPr lang="en-US" i="1" dirty="0" smtClean="0">
                <a:solidFill>
                  <a:srgbClr val="C00000"/>
                </a:solidFill>
              </a:rPr>
            </a:br>
            <a:endParaRPr lang="en-US" i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 smtClean="0">
                <a:solidFill>
                  <a:srgbClr val="C00000"/>
                </a:solidFill>
              </a:rPr>
              <a:t>Conclusion: After using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sInvestigator</a:t>
            </a:r>
            <a:r>
              <a:rPr lang="en-US" sz="2400" b="1" i="1" dirty="0" smtClean="0">
                <a:solidFill>
                  <a:srgbClr val="C00000"/>
                </a:solidFill>
              </a:rPr>
              <a:t> as part of a college science course, more students were able to identify peer-reviewed academic sources as certainly reputable and certainly credible.  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093"/>
            <a:ext cx="8229600" cy="477085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Students’ scores increased on the content measure, </a:t>
            </a:r>
            <a:r>
              <a:rPr lang="en-US" sz="2800" dirty="0">
                <a:solidFill>
                  <a:srgbClr val="002060"/>
                </a:solidFill>
              </a:rPr>
              <a:t>but these gains were not statistically </a:t>
            </a:r>
            <a:r>
              <a:rPr lang="en-US" sz="2800" dirty="0" smtClean="0">
                <a:solidFill>
                  <a:srgbClr val="002060"/>
                </a:solidFill>
              </a:rPr>
              <a:t>significant. 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000" i="1" dirty="0" smtClean="0">
                <a:solidFill>
                  <a:srgbClr val="002060"/>
                </a:solidFill>
              </a:rPr>
              <a:t>(Pre M=4.65, SD=2.01; post M=5.00, SD=1.88), t(22)=-.819, p=.421.  </a:t>
            </a:r>
          </a:p>
          <a:p>
            <a:endParaRPr lang="en-US" sz="2000" b="1" i="1" dirty="0"/>
          </a:p>
          <a:p>
            <a:r>
              <a:rPr lang="en-US" sz="2800" b="1" dirty="0" smtClean="0">
                <a:solidFill>
                  <a:srgbClr val="C00000"/>
                </a:solidFill>
              </a:rPr>
              <a:t>Conclusions: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Items on content measure must be clearly aligned with the evidence students will examine 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A challenge with teaching in an inquiry-based classroom is that students may learn content that isn’t on the content measure</a:t>
            </a:r>
          </a:p>
        </p:txBody>
      </p:sp>
    </p:spTree>
    <p:extLst>
      <p:ext uri="{BB962C8B-B14F-4D97-AF65-F5344CB8AC3E}">
        <p14:creationId xmlns:p14="http://schemas.microsoft.com/office/powerpoint/2010/main" val="3633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2"/>
            <a:ext cx="8229600" cy="9705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Preliminary qualitative findings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36600"/>
            <a:ext cx="8890000" cy="503282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Use of </a:t>
            </a:r>
            <a:r>
              <a:rPr lang="en-US" sz="2800" i="1" dirty="0" err="1" smtClean="0">
                <a:solidFill>
                  <a:srgbClr val="002060"/>
                </a:solidFill>
              </a:rPr>
              <a:t>sInvestigator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in small groups promoted collaborative conversations and debate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Students were engaged in discussion about science content while working in groups.  </a:t>
            </a:r>
          </a:p>
          <a:p>
            <a:pPr lvl="1">
              <a:spcBef>
                <a:spcPts val="0"/>
              </a:spcBef>
            </a:pPr>
            <a:r>
              <a:rPr lang="en-US" sz="2300" i="1" dirty="0" smtClean="0">
                <a:solidFill>
                  <a:srgbClr val="C00000"/>
                </a:solidFill>
              </a:rPr>
              <a:t>Although some time was spent off task, while using </a:t>
            </a:r>
            <a:r>
              <a:rPr lang="en-US" sz="2300" i="1" dirty="0" err="1" smtClean="0">
                <a:solidFill>
                  <a:srgbClr val="C00000"/>
                </a:solidFill>
              </a:rPr>
              <a:t>sInvestigator</a:t>
            </a:r>
            <a:r>
              <a:rPr lang="en-US" sz="2300" i="1" dirty="0" smtClean="0">
                <a:solidFill>
                  <a:srgbClr val="C00000"/>
                </a:solidFill>
              </a:rPr>
              <a:t> students regularly returned to discussion of content</a:t>
            </a:r>
          </a:p>
          <a:p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5" y="3342932"/>
            <a:ext cx="4170025" cy="2597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35" y="3342932"/>
            <a:ext cx="444436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 612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vestigator template" id="{33FFD39C-CDC8-6248-BC24-673EC2E0CDE7}" vid="{EBC81AE9-A82F-C945-8737-87BEBC4592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sInvestigator template</Template>
  <TotalTime>10595</TotalTime>
  <Words>499</Words>
  <Application>Microsoft Office PowerPoint</Application>
  <PresentationFormat>On-screen Show (4:3)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Arial Narrow</vt:lpstr>
      <vt:lpstr>Calibri</vt:lpstr>
      <vt:lpstr>Garamond</vt:lpstr>
      <vt:lpstr>Times New Roman</vt:lpstr>
      <vt:lpstr>EDUC 612 Template</vt:lpstr>
      <vt:lpstr>PowerPoint Presentation</vt:lpstr>
      <vt:lpstr>Over-arching Evaluation Question</vt:lpstr>
      <vt:lpstr>Sequence of our project</vt:lpstr>
      <vt:lpstr>Year 1 Research Questions:</vt:lpstr>
      <vt:lpstr>Measures</vt:lpstr>
      <vt:lpstr>Evaluation of  Scientific Evidence</vt:lpstr>
      <vt:lpstr>Preliminary findings: Student evaluation of sources</vt:lpstr>
      <vt:lpstr>Content measure</vt:lpstr>
      <vt:lpstr>Preliminary qualitative findings</vt:lpstr>
      <vt:lpstr>Additional findings</vt:lpstr>
      <vt:lpstr>Conclusions &amp; Implications for Y2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Holincheck</dc:creator>
  <cp:lastModifiedBy>Gheorghe D Tecuci</cp:lastModifiedBy>
  <cp:revision>74</cp:revision>
  <dcterms:created xsi:type="dcterms:W3CDTF">2017-05-15T16:29:30Z</dcterms:created>
  <dcterms:modified xsi:type="dcterms:W3CDTF">2017-08-15T00:11:21Z</dcterms:modified>
</cp:coreProperties>
</file>